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Barlow"/>
      <p:regular r:id="rId42"/>
      <p:bold r:id="rId43"/>
      <p:italic r:id="rId44"/>
      <p:boldItalic r:id="rId45"/>
    </p:embeddedFont>
    <p:embeddedFont>
      <p:font typeface="Barlow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zzlvPOfL+Wvm0pWzWZVbstG1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Barlow-regular.fntdata"/><Relationship Id="rId41" Type="http://schemas.openxmlformats.org/officeDocument/2006/relationships/slide" Target="slides/slide37.xml"/><Relationship Id="rId44" Type="http://schemas.openxmlformats.org/officeDocument/2006/relationships/font" Target="fonts/Barlow-italic.fntdata"/><Relationship Id="rId43" Type="http://schemas.openxmlformats.org/officeDocument/2006/relationships/font" Target="fonts/Barlow-bold.fntdata"/><Relationship Id="rId46" Type="http://schemas.openxmlformats.org/officeDocument/2006/relationships/font" Target="fonts/BarlowLight-regular.fntdata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Light-italic.fntdata"/><Relationship Id="rId47" Type="http://schemas.openxmlformats.org/officeDocument/2006/relationships/font" Target="fonts/BarlowLight-bold.fntdata"/><Relationship Id="rId49" Type="http://schemas.openxmlformats.org/officeDocument/2006/relationships/font" Target="fonts/Barlow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c50696287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2c506962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fa8d0fb5f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fa8d0fb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fa8d0fb5f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fa8d0fb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36920718f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36920718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36920718f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23692071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1fa8d0fb5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1fa8d0fb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1fa8d0fb5f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1fa8d0fb5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1fa8d0fb5f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1fa8d0fb5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fa8d0fb5f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1fa8d0fb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374 tweets for ver acc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fa8d0fb5f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fa8d0fb5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fa8d0fb5f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fa8d0fb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236920718f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23692071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fa8d0fb5f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fa8d0fb5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36920718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3692071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236920718f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236920718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36920718f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36920718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36920718f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236920718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fa8d0fb5f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fa8d0fb5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fa8d0fb5f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1fa8d0fb5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Lots of accounts with very little information given and also created recently in 2022</a:t>
            </a:r>
            <a:endParaRPr sz="12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Roughly 58% of all accounts have less than 100 followers </a:t>
            </a:r>
            <a:endParaRPr sz="12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fa8d0fb5f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1fa8d0fb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architecture of blockchain is distributed, meaning that it does not have a central point over the internet. Instead, there are several nodes and connections which are the foundation of the cryptocurrencies which are all using the blockchain technology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19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19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9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" name="Google Shape;19;p20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20" name="Google Shape;20;p20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0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21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27" name="Google Shape;27;p21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1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2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32" name="Google Shape;32;p2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23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23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3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24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5" name="Google Shape;45;p24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46" name="Google Shape;46;p24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4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25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5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" name="Google Shape;56;p26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7" name="Google Shape;57;p26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2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60" name="Google Shape;60;p2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27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6" name="Google Shape;66;p27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7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8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29411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8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55300" y="326325"/>
            <a:ext cx="5110800" cy="3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Understanding </a:t>
            </a:r>
            <a:r>
              <a:rPr lang="en">
                <a:solidFill>
                  <a:schemeClr val="accent1"/>
                </a:solidFill>
              </a:rPr>
              <a:t>Non-Fungible Tokens</a:t>
            </a:r>
            <a:r>
              <a:rPr lang="en"/>
              <a:t> Through Social Media Discussion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3" name="Google Shape;73;p1"/>
          <p:cNvGrpSpPr/>
          <p:nvPr/>
        </p:nvGrpSpPr>
        <p:grpSpPr>
          <a:xfrm>
            <a:off x="5070100" y="-572576"/>
            <a:ext cx="3546732" cy="5523712"/>
            <a:chOff x="5070100" y="-572576"/>
            <a:chExt cx="3546732" cy="5523712"/>
          </a:xfrm>
        </p:grpSpPr>
        <p:sp>
          <p:nvSpPr>
            <p:cNvPr id="74" name="Google Shape;74;p1"/>
            <p:cNvSpPr/>
            <p:nvPr/>
          </p:nvSpPr>
          <p:spPr>
            <a:xfrm>
              <a:off x="6375228" y="-572576"/>
              <a:ext cx="465364" cy="2642770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556947" y="3253174"/>
              <a:ext cx="464782" cy="1369591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068432" y="-118583"/>
              <a:ext cx="131465" cy="2079689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460572" y="4203456"/>
              <a:ext cx="301323" cy="451751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467866" y="1205886"/>
              <a:ext cx="464782" cy="1241169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716352" y="1106731"/>
              <a:ext cx="297833" cy="44616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341302" y="3161847"/>
              <a:ext cx="1163410" cy="1197587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189772" y="3404311"/>
              <a:ext cx="131465" cy="1546825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281830" y="4048322"/>
              <a:ext cx="301323" cy="451751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366772" y="2053039"/>
              <a:ext cx="947016" cy="2298811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516560" y="3165592"/>
              <a:ext cx="564254" cy="394563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75198" y="3335550"/>
              <a:ext cx="447331" cy="327156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070100" y="3267682"/>
              <a:ext cx="659072" cy="575865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618741" y="2677182"/>
              <a:ext cx="426390" cy="212100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983922" y="2592420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543847" y="2718873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7716352" y="2678342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946259" y="2924287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7946840" y="3036819"/>
              <a:ext cx="577051" cy="389333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797052" y="2835447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10315" y="1248496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640222" y="1494441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640803" y="1606973"/>
              <a:ext cx="577052" cy="389333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491015" y="1405600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753181" y="2011247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892519" y="2504904"/>
              <a:ext cx="101216" cy="138044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891938" y="2683563"/>
              <a:ext cx="114013" cy="162260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580170" y="2127259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>
            <p:ph type="ctrTitle"/>
          </p:nvPr>
        </p:nvSpPr>
        <p:spPr>
          <a:xfrm>
            <a:off x="855300" y="3663475"/>
            <a:ext cx="4459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solidFill>
                  <a:schemeClr val="accent1"/>
                </a:solidFill>
              </a:rPr>
              <a:t>By: Dave Poretsky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solidFill>
                  <a:schemeClr val="accent1"/>
                </a:solidFill>
              </a:rPr>
              <a:t>Honors Thesis Presentation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solidFill>
                  <a:schemeClr val="accent1"/>
                </a:solidFill>
              </a:rPr>
              <a:t>Faculty Advisor: Dr. Suhong Li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solidFill>
                  <a:schemeClr val="accent1"/>
                </a:solidFill>
              </a:rPr>
              <a:t>Editorial Reviewer: Dr. Tingting Zhao</a:t>
            </a:r>
            <a:endParaRPr sz="1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 txBox="1"/>
          <p:nvPr>
            <p:ph idx="1" type="body"/>
          </p:nvPr>
        </p:nvSpPr>
        <p:spPr>
          <a:xfrm>
            <a:off x="598475" y="1353950"/>
            <a:ext cx="27363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Overview: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Created in the mid 2010’s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Essentially a form of non-fungible crypto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Pictures, GIFs, music, collectibles, video game items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(Wang, 2021) &amp; (Nadini et al., 2021)</a:t>
            </a:r>
            <a:endParaRPr sz="1800"/>
          </a:p>
        </p:txBody>
      </p:sp>
      <p:sp>
        <p:nvSpPr>
          <p:cNvPr id="291" name="Google Shape;291;p9"/>
          <p:cNvSpPr txBox="1"/>
          <p:nvPr>
            <p:ph idx="2" type="body"/>
          </p:nvPr>
        </p:nvSpPr>
        <p:spPr>
          <a:xfrm>
            <a:off x="3334775" y="1353950"/>
            <a:ext cx="2896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Value: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Based on supply and demand of the specific artwork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24H NFT market average trading volume is $4.5 Trillion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Dorsey first tweet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(Kapoor et al., 2022) &amp; (Ante, 2021)</a:t>
            </a:r>
            <a:endParaRPr sz="1800"/>
          </a:p>
        </p:txBody>
      </p:sp>
      <p:sp>
        <p:nvSpPr>
          <p:cNvPr id="292" name="Google Shape;292;p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6208277" y="412384"/>
            <a:ext cx="2736410" cy="4222433"/>
            <a:chOff x="2112475" y="238125"/>
            <a:chExt cx="3395050" cy="5238750"/>
          </a:xfrm>
        </p:grpSpPr>
        <p:sp>
          <p:nvSpPr>
            <p:cNvPr id="294" name="Google Shape;294;p9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" name="Google Shape;2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850" y="782950"/>
            <a:ext cx="2479500" cy="34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Literature Review: NFT’s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>
            <a:off x="844425" y="303175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05" name="Google Shape;305;p1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10"/>
          <p:cNvSpPr txBox="1"/>
          <p:nvPr/>
        </p:nvSpPr>
        <p:spPr>
          <a:xfrm>
            <a:off x="844425" y="1602250"/>
            <a:ext cx="75960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Light"/>
              <a:buAutoNum type="arabicPeriod"/>
            </a:pPr>
            <a:r>
              <a:rPr lang="en" sz="2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is the overall sentiment of tweets related to the users countries,  age, and popularity  of the accounts  within the NFT community?</a:t>
            </a:r>
            <a:endParaRPr sz="22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Light"/>
              <a:buAutoNum type="arabicPeriod"/>
            </a:pPr>
            <a:r>
              <a:rPr lang="en" sz="2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Who are the most influential Twitter users in the NFT market?</a:t>
            </a:r>
            <a:endParaRPr sz="22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Light"/>
              <a:buAutoNum type="arabicPeriod"/>
            </a:pPr>
            <a:r>
              <a:rPr lang="en" sz="2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are the popular topics being tweeted about, and are those topics popular NFT projects?</a:t>
            </a:r>
            <a:endParaRPr sz="22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 txBox="1"/>
          <p:nvPr>
            <p:ph type="ctrTitle"/>
          </p:nvPr>
        </p:nvSpPr>
        <p:spPr>
          <a:xfrm>
            <a:off x="876750" y="17239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/>
              <a:t>Methodology</a:t>
            </a:r>
            <a:endParaRPr sz="4600"/>
          </a:p>
        </p:txBody>
      </p:sp>
      <p:grpSp>
        <p:nvGrpSpPr>
          <p:cNvPr id="312" name="Google Shape;312;p11"/>
          <p:cNvGrpSpPr/>
          <p:nvPr/>
        </p:nvGrpSpPr>
        <p:grpSpPr>
          <a:xfrm>
            <a:off x="4744684" y="666020"/>
            <a:ext cx="3806862" cy="3811456"/>
            <a:chOff x="5666057" y="1129221"/>
            <a:chExt cx="3063626" cy="2885062"/>
          </a:xfrm>
        </p:grpSpPr>
        <p:sp>
          <p:nvSpPr>
            <p:cNvPr id="313" name="Google Shape;313;p11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12"/>
          <p:cNvSpPr/>
          <p:nvPr/>
        </p:nvSpPr>
        <p:spPr>
          <a:xfrm>
            <a:off x="251875" y="1906975"/>
            <a:ext cx="1794300" cy="181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rotWithShape="0" algn="tl" dir="5400000" dist="50800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306175" y="2301025"/>
            <a:ext cx="16857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Data Extraction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2487149" y="1982877"/>
            <a:ext cx="1862700" cy="1818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rotWithShape="0" algn="tl" dir="5400000" dist="50800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7" name="Google Shape;347;p12"/>
          <p:cNvSpPr txBox="1"/>
          <p:nvPr/>
        </p:nvSpPr>
        <p:spPr>
          <a:xfrm>
            <a:off x="2575650" y="2278525"/>
            <a:ext cx="16857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Data Cleaning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7194300" y="2020675"/>
            <a:ext cx="1862700" cy="17427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rotWithShape="0" algn="tl" dir="5400000" dist="50800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9" name="Google Shape;349;p12"/>
          <p:cNvSpPr txBox="1"/>
          <p:nvPr/>
        </p:nvSpPr>
        <p:spPr>
          <a:xfrm>
            <a:off x="7342650" y="2169175"/>
            <a:ext cx="1566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4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Visualizations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0" name="Google Shape;350;p1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Methodology: Data Analysis Process</a:t>
            </a:r>
            <a:endParaRPr/>
          </a:p>
        </p:txBody>
      </p:sp>
      <p:sp>
        <p:nvSpPr>
          <p:cNvPr id="351" name="Google Shape;351;p12"/>
          <p:cNvSpPr/>
          <p:nvPr/>
        </p:nvSpPr>
        <p:spPr>
          <a:xfrm>
            <a:off x="4840725" y="1992463"/>
            <a:ext cx="1862700" cy="1799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rotWithShape="0" algn="tl" dir="5400000" dist="50800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2" name="Google Shape;352;p12"/>
          <p:cNvSpPr txBox="1"/>
          <p:nvPr/>
        </p:nvSpPr>
        <p:spPr>
          <a:xfrm>
            <a:off x="4840724" y="2278525"/>
            <a:ext cx="18627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3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Data Modelling</a:t>
            </a:r>
            <a:endParaRPr b="0" i="0" sz="17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8" name="Google Shape;358;p13"/>
          <p:cNvGrpSpPr/>
          <p:nvPr/>
        </p:nvGrpSpPr>
        <p:grpSpPr>
          <a:xfrm>
            <a:off x="5833186" y="1699805"/>
            <a:ext cx="2951525" cy="1743900"/>
            <a:chOff x="4243174" y="1241129"/>
            <a:chExt cx="4542205" cy="2661224"/>
          </a:xfrm>
        </p:grpSpPr>
        <p:sp>
          <p:nvSpPr>
            <p:cNvPr id="359" name="Google Shape;359;p13"/>
            <p:cNvSpPr/>
            <p:nvPr/>
          </p:nvSpPr>
          <p:spPr>
            <a:xfrm>
              <a:off x="4614624" y="1241129"/>
              <a:ext cx="3797910" cy="2542169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243174" y="3832321"/>
              <a:ext cx="4542205" cy="70032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243174" y="3776295"/>
              <a:ext cx="4541505" cy="56025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6177518" y="3776295"/>
              <a:ext cx="665106" cy="35016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3" name="Google Shape;363;p13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6163098" y="1796038"/>
            <a:ext cx="2294411" cy="146976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3"/>
          <p:cNvSpPr txBox="1"/>
          <p:nvPr>
            <p:ph idx="4294967295" type="body"/>
          </p:nvPr>
        </p:nvSpPr>
        <p:spPr>
          <a:xfrm>
            <a:off x="915350" y="1091175"/>
            <a:ext cx="49179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Twitter Developer API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MongoDB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6.64 Million Tweets were extracted which mention the keywords: “NFT”, “NFTs”, “Bored Ape Yacht Club”, “CryptoPunks”, “The Sandbox”, “Art Blocks”, “Doodles”, “Cool Cats”, “CyberKongz”, “Decentraland”, “FLUF World”, “DeadFellaz”, “NFT Project”, “NFT Collection”, “Azuki”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All Tweets were collected during various hours of days throughout the Summer of 2022</a:t>
            </a:r>
            <a:endParaRPr sz="1800"/>
          </a:p>
        </p:txBody>
      </p:sp>
      <p:sp>
        <p:nvSpPr>
          <p:cNvPr id="365" name="Google Shape;365;p13"/>
          <p:cNvSpPr txBox="1"/>
          <p:nvPr>
            <p:ph idx="4294967295" type="title"/>
          </p:nvPr>
        </p:nvSpPr>
        <p:spPr>
          <a:xfrm>
            <a:off x="856100" y="400025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/>
              <a:t>Methodology: Data Extraction</a:t>
            </a:r>
            <a:endParaRPr sz="2700"/>
          </a:p>
        </p:txBody>
      </p:sp>
      <p:pic>
        <p:nvPicPr>
          <p:cNvPr id="366" name="Google Shape;3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00" y="1796050"/>
            <a:ext cx="2360075" cy="14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Cleaning/Analysis</a:t>
            </a:r>
            <a:endParaRPr/>
          </a:p>
        </p:txBody>
      </p:sp>
      <p:sp>
        <p:nvSpPr>
          <p:cNvPr id="372" name="Google Shape;372;p14"/>
          <p:cNvSpPr txBox="1"/>
          <p:nvPr>
            <p:ph idx="2" type="body"/>
          </p:nvPr>
        </p:nvSpPr>
        <p:spPr>
          <a:xfrm>
            <a:off x="5022150" y="1450525"/>
            <a:ext cx="31755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Data was then cleaned to allow for proper analysis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Analyze content of the tweets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Sentiment, common hashtags, locations, age of accounts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Topic Modelling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All using DataBricks</a:t>
            </a:r>
            <a:endParaRPr sz="1900"/>
          </a:p>
        </p:txBody>
      </p:sp>
      <p:sp>
        <p:nvSpPr>
          <p:cNvPr id="373" name="Google Shape;373;p1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4" name="Google Shape;374;p14"/>
          <p:cNvGrpSpPr/>
          <p:nvPr/>
        </p:nvGrpSpPr>
        <p:grpSpPr>
          <a:xfrm>
            <a:off x="562953" y="1747375"/>
            <a:ext cx="3605722" cy="2795403"/>
            <a:chOff x="1012950" y="3289810"/>
            <a:chExt cx="452332" cy="685013"/>
          </a:xfrm>
        </p:grpSpPr>
        <p:sp>
          <p:nvSpPr>
            <p:cNvPr id="375" name="Google Shape;375;p14"/>
            <p:cNvSpPr/>
            <p:nvPr/>
          </p:nvSpPr>
          <p:spPr>
            <a:xfrm>
              <a:off x="1210074" y="3312647"/>
              <a:ext cx="60004" cy="257813"/>
            </a:xfrm>
            <a:custGeom>
              <a:rect b="b" l="l" r="r" t="t"/>
              <a:pathLst>
                <a:path extrusionOk="0" h="2578130" w="600042">
                  <a:moveTo>
                    <a:pt x="599390" y="1732788"/>
                  </a:moveTo>
                  <a:cubicBezTo>
                    <a:pt x="543891" y="1700784"/>
                    <a:pt x="504062" y="1700131"/>
                    <a:pt x="479904" y="1730176"/>
                  </a:cubicBezTo>
                  <a:cubicBezTo>
                    <a:pt x="455092" y="1760220"/>
                    <a:pt x="443339" y="1811165"/>
                    <a:pt x="443339" y="1882358"/>
                  </a:cubicBezTo>
                  <a:lnTo>
                    <a:pt x="443339" y="2267712"/>
                  </a:lnTo>
                  <a:cubicBezTo>
                    <a:pt x="443339" y="2340864"/>
                    <a:pt x="436810" y="2401606"/>
                    <a:pt x="423099" y="2449939"/>
                  </a:cubicBezTo>
                  <a:cubicBezTo>
                    <a:pt x="409387" y="2500231"/>
                    <a:pt x="386535" y="2535501"/>
                    <a:pt x="355194" y="2556401"/>
                  </a:cubicBezTo>
                  <a:cubicBezTo>
                    <a:pt x="324506" y="2577955"/>
                    <a:pt x="282719" y="2583180"/>
                    <a:pt x="229831" y="2573383"/>
                  </a:cubicBezTo>
                  <a:cubicBezTo>
                    <a:pt x="178250" y="2564239"/>
                    <a:pt x="113610" y="2536807"/>
                    <a:pt x="36564" y="2492393"/>
                  </a:cubicBezTo>
                  <a:lnTo>
                    <a:pt x="0" y="2470840"/>
                  </a:lnTo>
                  <a:lnTo>
                    <a:pt x="0" y="2167128"/>
                  </a:lnTo>
                  <a:lnTo>
                    <a:pt x="46358" y="2193907"/>
                  </a:lnTo>
                  <a:cubicBezTo>
                    <a:pt x="101857" y="2225911"/>
                    <a:pt x="138421" y="2229830"/>
                    <a:pt x="156703" y="2206970"/>
                  </a:cubicBezTo>
                  <a:cubicBezTo>
                    <a:pt x="176291" y="2184110"/>
                    <a:pt x="186085" y="2137084"/>
                    <a:pt x="186085" y="2065891"/>
                  </a:cubicBezTo>
                  <a:lnTo>
                    <a:pt x="186085" y="1726257"/>
                  </a:lnTo>
                  <a:cubicBezTo>
                    <a:pt x="186085" y="1637429"/>
                    <a:pt x="194573" y="1567543"/>
                    <a:pt x="212202" y="1516598"/>
                  </a:cubicBezTo>
                  <a:cubicBezTo>
                    <a:pt x="229178" y="1465000"/>
                    <a:pt x="263784" y="1432342"/>
                    <a:pt x="315365" y="1417973"/>
                  </a:cubicBezTo>
                  <a:cubicBezTo>
                    <a:pt x="263784" y="1344168"/>
                    <a:pt x="229178" y="1271016"/>
                    <a:pt x="212202" y="1199823"/>
                  </a:cubicBezTo>
                  <a:cubicBezTo>
                    <a:pt x="195226" y="1128631"/>
                    <a:pt x="186738" y="1048947"/>
                    <a:pt x="186738" y="960120"/>
                  </a:cubicBezTo>
                  <a:lnTo>
                    <a:pt x="186738" y="620486"/>
                  </a:lnTo>
                  <a:cubicBezTo>
                    <a:pt x="186738" y="549293"/>
                    <a:pt x="176944" y="490510"/>
                    <a:pt x="157356" y="445443"/>
                  </a:cubicBezTo>
                  <a:cubicBezTo>
                    <a:pt x="139074" y="401030"/>
                    <a:pt x="101857" y="362494"/>
                    <a:pt x="47011" y="330490"/>
                  </a:cubicBezTo>
                  <a:lnTo>
                    <a:pt x="653" y="303711"/>
                  </a:lnTo>
                  <a:lnTo>
                    <a:pt x="653" y="0"/>
                  </a:lnTo>
                  <a:lnTo>
                    <a:pt x="37217" y="21554"/>
                  </a:lnTo>
                  <a:cubicBezTo>
                    <a:pt x="114263" y="65967"/>
                    <a:pt x="178903" y="113647"/>
                    <a:pt x="230484" y="163939"/>
                  </a:cubicBezTo>
                  <a:cubicBezTo>
                    <a:pt x="283372" y="214884"/>
                    <a:pt x="325159" y="268442"/>
                    <a:pt x="355847" y="325918"/>
                  </a:cubicBezTo>
                  <a:cubicBezTo>
                    <a:pt x="387840" y="383395"/>
                    <a:pt x="410693" y="444790"/>
                    <a:pt x="423752" y="510758"/>
                  </a:cubicBezTo>
                  <a:cubicBezTo>
                    <a:pt x="437463" y="574766"/>
                    <a:pt x="443992" y="643346"/>
                    <a:pt x="443992" y="716498"/>
                  </a:cubicBezTo>
                  <a:lnTo>
                    <a:pt x="443992" y="1101852"/>
                  </a:lnTo>
                  <a:cubicBezTo>
                    <a:pt x="443992" y="1173045"/>
                    <a:pt x="456398" y="1238359"/>
                    <a:pt x="480557" y="1296489"/>
                  </a:cubicBezTo>
                  <a:cubicBezTo>
                    <a:pt x="505368" y="1354618"/>
                    <a:pt x="545197" y="1400338"/>
                    <a:pt x="600043" y="1431689"/>
                  </a:cubicBezTo>
                  <a:lnTo>
                    <a:pt x="599390" y="173278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130391" y="3289810"/>
              <a:ext cx="60004" cy="257967"/>
            </a:xfrm>
            <a:custGeom>
              <a:rect b="b" l="l" r="r" t="t"/>
              <a:pathLst>
                <a:path extrusionOk="0" h="2579665" w="600042">
                  <a:moveTo>
                    <a:pt x="0" y="845571"/>
                  </a:moveTo>
                  <a:cubicBezTo>
                    <a:pt x="55499" y="877575"/>
                    <a:pt x="95328" y="878228"/>
                    <a:pt x="119486" y="848184"/>
                  </a:cubicBezTo>
                  <a:cubicBezTo>
                    <a:pt x="144297" y="818139"/>
                    <a:pt x="156050" y="767194"/>
                    <a:pt x="156050" y="696001"/>
                  </a:cubicBezTo>
                  <a:lnTo>
                    <a:pt x="156050" y="310647"/>
                  </a:lnTo>
                  <a:cubicBezTo>
                    <a:pt x="156050" y="237495"/>
                    <a:pt x="162580" y="176753"/>
                    <a:pt x="176291" y="128420"/>
                  </a:cubicBezTo>
                  <a:cubicBezTo>
                    <a:pt x="190003" y="78128"/>
                    <a:pt x="212202" y="42858"/>
                    <a:pt x="242890" y="21305"/>
                  </a:cubicBezTo>
                  <a:cubicBezTo>
                    <a:pt x="274883" y="404"/>
                    <a:pt x="316671" y="-4821"/>
                    <a:pt x="368252" y="4323"/>
                  </a:cubicBezTo>
                  <a:cubicBezTo>
                    <a:pt x="421140" y="14120"/>
                    <a:pt x="486433" y="41552"/>
                    <a:pt x="563479" y="86619"/>
                  </a:cubicBezTo>
                  <a:lnTo>
                    <a:pt x="600043" y="108173"/>
                  </a:lnTo>
                  <a:lnTo>
                    <a:pt x="600043" y="411884"/>
                  </a:lnTo>
                  <a:lnTo>
                    <a:pt x="553685" y="385105"/>
                  </a:lnTo>
                  <a:cubicBezTo>
                    <a:pt x="498186" y="353101"/>
                    <a:pt x="460969" y="348529"/>
                    <a:pt x="441381" y="371389"/>
                  </a:cubicBezTo>
                  <a:cubicBezTo>
                    <a:pt x="423099" y="394902"/>
                    <a:pt x="413958" y="441929"/>
                    <a:pt x="413958" y="513774"/>
                  </a:cubicBezTo>
                  <a:lnTo>
                    <a:pt x="413958" y="853409"/>
                  </a:lnTo>
                  <a:cubicBezTo>
                    <a:pt x="413958" y="941583"/>
                    <a:pt x="405469" y="1012122"/>
                    <a:pt x="387840" y="1063068"/>
                  </a:cubicBezTo>
                  <a:cubicBezTo>
                    <a:pt x="370864" y="1114666"/>
                    <a:pt x="336259" y="1147323"/>
                    <a:pt x="284677" y="1161692"/>
                  </a:cubicBezTo>
                  <a:cubicBezTo>
                    <a:pt x="336259" y="1235497"/>
                    <a:pt x="370864" y="1308649"/>
                    <a:pt x="387840" y="1379842"/>
                  </a:cubicBezTo>
                  <a:cubicBezTo>
                    <a:pt x="404817" y="1451034"/>
                    <a:pt x="413305" y="1530718"/>
                    <a:pt x="413305" y="1619545"/>
                  </a:cubicBezTo>
                  <a:lnTo>
                    <a:pt x="413305" y="1959180"/>
                  </a:lnTo>
                  <a:cubicBezTo>
                    <a:pt x="413305" y="2030372"/>
                    <a:pt x="422446" y="2088502"/>
                    <a:pt x="440728" y="2133569"/>
                  </a:cubicBezTo>
                  <a:cubicBezTo>
                    <a:pt x="460316" y="2178636"/>
                    <a:pt x="497533" y="2217824"/>
                    <a:pt x="553032" y="2249175"/>
                  </a:cubicBezTo>
                  <a:lnTo>
                    <a:pt x="599390" y="2275954"/>
                  </a:lnTo>
                  <a:lnTo>
                    <a:pt x="599390" y="2579665"/>
                  </a:lnTo>
                  <a:lnTo>
                    <a:pt x="562826" y="2558112"/>
                  </a:lnTo>
                  <a:cubicBezTo>
                    <a:pt x="485780" y="2513698"/>
                    <a:pt x="420487" y="2465365"/>
                    <a:pt x="367600" y="2415073"/>
                  </a:cubicBezTo>
                  <a:cubicBezTo>
                    <a:pt x="316018" y="2364781"/>
                    <a:pt x="274231" y="2311224"/>
                    <a:pt x="242237" y="2253094"/>
                  </a:cubicBezTo>
                  <a:cubicBezTo>
                    <a:pt x="211549" y="2196271"/>
                    <a:pt x="189350" y="2134875"/>
                    <a:pt x="176291" y="2069561"/>
                  </a:cubicBezTo>
                  <a:cubicBezTo>
                    <a:pt x="162580" y="2005553"/>
                    <a:pt x="156050" y="1936973"/>
                    <a:pt x="156050" y="1863821"/>
                  </a:cubicBezTo>
                  <a:lnTo>
                    <a:pt x="156050" y="1478467"/>
                  </a:lnTo>
                  <a:cubicBezTo>
                    <a:pt x="156050" y="1407274"/>
                    <a:pt x="143645" y="1341960"/>
                    <a:pt x="119486" y="1283830"/>
                  </a:cubicBezTo>
                  <a:cubicBezTo>
                    <a:pt x="94675" y="1225700"/>
                    <a:pt x="54846" y="1179980"/>
                    <a:pt x="0" y="1148629"/>
                  </a:cubicBezTo>
                  <a:lnTo>
                    <a:pt x="0" y="84557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288586" y="3298188"/>
              <a:ext cx="137899" cy="410174"/>
            </a:xfrm>
            <a:custGeom>
              <a:rect b="b" l="l" r="r" t="t"/>
              <a:pathLst>
                <a:path extrusionOk="0" h="4101736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335" y="4101737"/>
                  </a:lnTo>
                  <a:lnTo>
                    <a:pt x="0" y="3306209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1262806" y="3341370"/>
              <a:ext cx="109692" cy="93661"/>
            </a:xfrm>
            <a:custGeom>
              <a:rect b="b" l="l" r="r" t="t"/>
              <a:pathLst>
                <a:path extrusionOk="0" h="936606" w="1096922">
                  <a:moveTo>
                    <a:pt x="0" y="0"/>
                  </a:moveTo>
                  <a:lnTo>
                    <a:pt x="1096922" y="632895"/>
                  </a:lnTo>
                  <a:lnTo>
                    <a:pt x="1096922" y="93660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1306554" y="3481600"/>
              <a:ext cx="103946" cy="151921"/>
            </a:xfrm>
            <a:custGeom>
              <a:rect b="b" l="l" r="r" t="t"/>
              <a:pathLst>
                <a:path extrusionOk="0" h="1519210" w="1039464">
                  <a:moveTo>
                    <a:pt x="0" y="0"/>
                  </a:moveTo>
                  <a:lnTo>
                    <a:pt x="1039465" y="600238"/>
                  </a:lnTo>
                  <a:lnTo>
                    <a:pt x="1039465" y="1519210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1305512" y="3411322"/>
              <a:ext cx="105513" cy="71323"/>
            </a:xfrm>
            <a:custGeom>
              <a:rect b="b" l="l" r="r" t="t"/>
              <a:pathLst>
                <a:path extrusionOk="0" h="713231" w="1055134">
                  <a:moveTo>
                    <a:pt x="0" y="0"/>
                  </a:moveTo>
                  <a:lnTo>
                    <a:pt x="1055135" y="609382"/>
                  </a:lnTo>
                  <a:lnTo>
                    <a:pt x="1055135" y="713232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1305512" y="3432165"/>
              <a:ext cx="91214" cy="63028"/>
            </a:xfrm>
            <a:custGeom>
              <a:rect b="b" l="l" r="r" t="t"/>
              <a:pathLst>
                <a:path extrusionOk="0" h="630282" w="912143">
                  <a:moveTo>
                    <a:pt x="0" y="0"/>
                  </a:moveTo>
                  <a:lnTo>
                    <a:pt x="912143" y="526433"/>
                  </a:lnTo>
                  <a:lnTo>
                    <a:pt x="912143" y="6302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1305512" y="3452746"/>
              <a:ext cx="77437" cy="55060"/>
            </a:xfrm>
            <a:custGeom>
              <a:rect b="b" l="l" r="r" t="t"/>
              <a:pathLst>
                <a:path extrusionOk="0" h="550599" w="774374">
                  <a:moveTo>
                    <a:pt x="0" y="0"/>
                  </a:moveTo>
                  <a:lnTo>
                    <a:pt x="774375" y="446750"/>
                  </a:lnTo>
                  <a:lnTo>
                    <a:pt x="774375" y="550600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1288586" y="3298188"/>
              <a:ext cx="137899" cy="123901"/>
            </a:xfrm>
            <a:custGeom>
              <a:rect b="b" l="l" r="r" t="t"/>
              <a:pathLst>
                <a:path extrusionOk="0" h="1239012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988" y="1239012"/>
                  </a:lnTo>
                  <a:lnTo>
                    <a:pt x="0" y="443484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1305512" y="3322238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9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1040943" y="3399143"/>
              <a:ext cx="424339" cy="575680"/>
            </a:xfrm>
            <a:custGeom>
              <a:rect b="b" l="l" r="r" t="t"/>
              <a:pathLst>
                <a:path extrusionOk="0" h="5756801" w="4243391">
                  <a:moveTo>
                    <a:pt x="653" y="0"/>
                  </a:moveTo>
                  <a:lnTo>
                    <a:pt x="4243392" y="2449286"/>
                  </a:lnTo>
                  <a:lnTo>
                    <a:pt x="4242739" y="5756801"/>
                  </a:lnTo>
                  <a:lnTo>
                    <a:pt x="0" y="3307516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1012950" y="3480428"/>
              <a:ext cx="109627" cy="93661"/>
            </a:xfrm>
            <a:custGeom>
              <a:rect b="b" l="l" r="r" t="t"/>
              <a:pathLst>
                <a:path extrusionOk="0" h="936606" w="1096269">
                  <a:moveTo>
                    <a:pt x="0" y="0"/>
                  </a:moveTo>
                  <a:lnTo>
                    <a:pt x="1096270" y="632895"/>
                  </a:lnTo>
                  <a:lnTo>
                    <a:pt x="1096270" y="936607"/>
                  </a:lnTo>
                  <a:lnTo>
                    <a:pt x="0" y="3043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069522" y="3563667"/>
              <a:ext cx="243412" cy="150941"/>
            </a:xfrm>
            <a:custGeom>
              <a:rect b="b" l="l" r="r" t="t"/>
              <a:pathLst>
                <a:path extrusionOk="0" h="1509412" w="2434122">
                  <a:moveTo>
                    <a:pt x="0" y="0"/>
                  </a:moveTo>
                  <a:lnTo>
                    <a:pt x="2434123" y="1405564"/>
                  </a:lnTo>
                  <a:lnTo>
                    <a:pt x="2434123" y="150941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069522" y="3584509"/>
              <a:ext cx="209982" cy="131608"/>
            </a:xfrm>
            <a:custGeom>
              <a:rect b="b" l="l" r="r" t="t"/>
              <a:pathLst>
                <a:path extrusionOk="0" h="1316082" w="2099822">
                  <a:moveTo>
                    <a:pt x="0" y="0"/>
                  </a:moveTo>
                  <a:lnTo>
                    <a:pt x="2099823" y="1212233"/>
                  </a:lnTo>
                  <a:lnTo>
                    <a:pt x="2099823" y="13160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069522" y="3605156"/>
              <a:ext cx="178707" cy="113582"/>
            </a:xfrm>
            <a:custGeom>
              <a:rect b="b" l="l" r="r" t="t"/>
              <a:pathLst>
                <a:path extrusionOk="0" h="1135815" w="1787069">
                  <a:moveTo>
                    <a:pt x="0" y="0"/>
                  </a:moveTo>
                  <a:lnTo>
                    <a:pt x="1787069" y="1031966"/>
                  </a:lnTo>
                  <a:lnTo>
                    <a:pt x="1787069" y="1135815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233315" y="3736463"/>
              <a:ext cx="214030" cy="215472"/>
            </a:xfrm>
            <a:custGeom>
              <a:rect b="b" l="l" r="r" t="t"/>
              <a:pathLst>
                <a:path extrusionOk="0" h="2154718" w="2140304">
                  <a:moveTo>
                    <a:pt x="0" y="0"/>
                  </a:moveTo>
                  <a:lnTo>
                    <a:pt x="2140304" y="1235746"/>
                  </a:lnTo>
                  <a:lnTo>
                    <a:pt x="2140304" y="2154719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49395" y="37638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288781" y="378811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328362" y="38105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367943" y="3834487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8" y="186146"/>
                  </a:lnTo>
                  <a:lnTo>
                    <a:pt x="322548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1029811" y="3615447"/>
              <a:ext cx="178184" cy="194767"/>
            </a:xfrm>
            <a:custGeom>
              <a:rect b="b" l="l" r="r" t="t"/>
              <a:pathLst>
                <a:path extrusionOk="0" h="1947672" w="1781845">
                  <a:moveTo>
                    <a:pt x="0" y="0"/>
                  </a:moveTo>
                  <a:lnTo>
                    <a:pt x="1781846" y="1028700"/>
                  </a:lnTo>
                  <a:lnTo>
                    <a:pt x="1781846" y="1947672"/>
                  </a:lnTo>
                  <a:lnTo>
                    <a:pt x="0" y="9183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047713" y="3649251"/>
              <a:ext cx="141555" cy="92093"/>
            </a:xfrm>
            <a:custGeom>
              <a:rect b="b" l="l" r="r" t="t"/>
              <a:pathLst>
                <a:path extrusionOk="0" h="920931" w="1415552">
                  <a:moveTo>
                    <a:pt x="0" y="0"/>
                  </a:moveTo>
                  <a:lnTo>
                    <a:pt x="1415552" y="817082"/>
                  </a:lnTo>
                  <a:lnTo>
                    <a:pt x="1415552" y="920931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1047713" y="3670093"/>
              <a:ext cx="113349" cy="75830"/>
            </a:xfrm>
            <a:custGeom>
              <a:rect b="b" l="l" r="r" t="t"/>
              <a:pathLst>
                <a:path extrusionOk="0" h="758299" w="1133486">
                  <a:moveTo>
                    <a:pt x="0" y="0"/>
                  </a:moveTo>
                  <a:lnTo>
                    <a:pt x="1133486" y="654449"/>
                  </a:lnTo>
                  <a:lnTo>
                    <a:pt x="1133486" y="758299"/>
                  </a:lnTo>
                  <a:lnTo>
                    <a:pt x="0" y="103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1041008" y="3399143"/>
              <a:ext cx="423686" cy="289473"/>
            </a:xfrm>
            <a:custGeom>
              <a:rect b="b" l="l" r="r" t="t"/>
              <a:pathLst>
                <a:path extrusionOk="0" h="2894729" w="4236862">
                  <a:moveTo>
                    <a:pt x="0" y="0"/>
                  </a:moveTo>
                  <a:lnTo>
                    <a:pt x="4236863" y="2446673"/>
                  </a:lnTo>
                  <a:lnTo>
                    <a:pt x="4236863" y="2894729"/>
                  </a:lnTo>
                  <a:lnTo>
                    <a:pt x="0" y="448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1069587" y="3429901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8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14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Methodology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c50696287_0_7"/>
          <p:cNvSpPr txBox="1"/>
          <p:nvPr>
            <p:ph type="ctrTitle"/>
          </p:nvPr>
        </p:nvSpPr>
        <p:spPr>
          <a:xfrm>
            <a:off x="876750" y="17239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/>
              <a:t>Data Analysis</a:t>
            </a:r>
            <a:endParaRPr sz="4600"/>
          </a:p>
        </p:txBody>
      </p:sp>
      <p:grpSp>
        <p:nvGrpSpPr>
          <p:cNvPr id="406" name="Google Shape;406;g22c50696287_0_7"/>
          <p:cNvGrpSpPr/>
          <p:nvPr/>
        </p:nvGrpSpPr>
        <p:grpSpPr>
          <a:xfrm>
            <a:off x="4764755" y="505722"/>
            <a:ext cx="4110477" cy="4132068"/>
            <a:chOff x="1012950" y="3289810"/>
            <a:chExt cx="452332" cy="685013"/>
          </a:xfrm>
        </p:grpSpPr>
        <p:sp>
          <p:nvSpPr>
            <p:cNvPr id="407" name="Google Shape;407;g22c50696287_0_7"/>
            <p:cNvSpPr/>
            <p:nvPr/>
          </p:nvSpPr>
          <p:spPr>
            <a:xfrm>
              <a:off x="1210074" y="3312647"/>
              <a:ext cx="60004" cy="257813"/>
            </a:xfrm>
            <a:custGeom>
              <a:rect b="b" l="l" r="r" t="t"/>
              <a:pathLst>
                <a:path extrusionOk="0" h="2578130" w="600042">
                  <a:moveTo>
                    <a:pt x="599390" y="1732788"/>
                  </a:moveTo>
                  <a:cubicBezTo>
                    <a:pt x="543891" y="1700784"/>
                    <a:pt x="504062" y="1700131"/>
                    <a:pt x="479904" y="1730176"/>
                  </a:cubicBezTo>
                  <a:cubicBezTo>
                    <a:pt x="455092" y="1760220"/>
                    <a:pt x="443339" y="1811165"/>
                    <a:pt x="443339" y="1882358"/>
                  </a:cubicBezTo>
                  <a:lnTo>
                    <a:pt x="443339" y="2267712"/>
                  </a:lnTo>
                  <a:cubicBezTo>
                    <a:pt x="443339" y="2340864"/>
                    <a:pt x="436810" y="2401606"/>
                    <a:pt x="423099" y="2449939"/>
                  </a:cubicBezTo>
                  <a:cubicBezTo>
                    <a:pt x="409387" y="2500231"/>
                    <a:pt x="386535" y="2535501"/>
                    <a:pt x="355194" y="2556401"/>
                  </a:cubicBezTo>
                  <a:cubicBezTo>
                    <a:pt x="324506" y="2577955"/>
                    <a:pt x="282719" y="2583180"/>
                    <a:pt x="229831" y="2573383"/>
                  </a:cubicBezTo>
                  <a:cubicBezTo>
                    <a:pt x="178250" y="2564239"/>
                    <a:pt x="113610" y="2536807"/>
                    <a:pt x="36564" y="2492393"/>
                  </a:cubicBezTo>
                  <a:lnTo>
                    <a:pt x="0" y="2470840"/>
                  </a:lnTo>
                  <a:lnTo>
                    <a:pt x="0" y="2167128"/>
                  </a:lnTo>
                  <a:lnTo>
                    <a:pt x="46358" y="2193907"/>
                  </a:lnTo>
                  <a:cubicBezTo>
                    <a:pt x="101857" y="2225911"/>
                    <a:pt x="138421" y="2229830"/>
                    <a:pt x="156703" y="2206970"/>
                  </a:cubicBezTo>
                  <a:cubicBezTo>
                    <a:pt x="176291" y="2184110"/>
                    <a:pt x="186085" y="2137084"/>
                    <a:pt x="186085" y="2065891"/>
                  </a:cubicBezTo>
                  <a:lnTo>
                    <a:pt x="186085" y="1726257"/>
                  </a:lnTo>
                  <a:cubicBezTo>
                    <a:pt x="186085" y="1637429"/>
                    <a:pt x="194573" y="1567543"/>
                    <a:pt x="212202" y="1516598"/>
                  </a:cubicBezTo>
                  <a:cubicBezTo>
                    <a:pt x="229178" y="1465000"/>
                    <a:pt x="263784" y="1432342"/>
                    <a:pt x="315365" y="1417973"/>
                  </a:cubicBezTo>
                  <a:cubicBezTo>
                    <a:pt x="263784" y="1344168"/>
                    <a:pt x="229178" y="1271016"/>
                    <a:pt x="212202" y="1199823"/>
                  </a:cubicBezTo>
                  <a:cubicBezTo>
                    <a:pt x="195226" y="1128631"/>
                    <a:pt x="186738" y="1048947"/>
                    <a:pt x="186738" y="960120"/>
                  </a:cubicBezTo>
                  <a:lnTo>
                    <a:pt x="186738" y="620486"/>
                  </a:lnTo>
                  <a:cubicBezTo>
                    <a:pt x="186738" y="549293"/>
                    <a:pt x="176944" y="490510"/>
                    <a:pt x="157356" y="445443"/>
                  </a:cubicBezTo>
                  <a:cubicBezTo>
                    <a:pt x="139074" y="401030"/>
                    <a:pt x="101857" y="362494"/>
                    <a:pt x="47011" y="330490"/>
                  </a:cubicBezTo>
                  <a:lnTo>
                    <a:pt x="653" y="303711"/>
                  </a:lnTo>
                  <a:lnTo>
                    <a:pt x="653" y="0"/>
                  </a:lnTo>
                  <a:lnTo>
                    <a:pt x="37217" y="21554"/>
                  </a:lnTo>
                  <a:cubicBezTo>
                    <a:pt x="114263" y="65967"/>
                    <a:pt x="178903" y="113647"/>
                    <a:pt x="230484" y="163939"/>
                  </a:cubicBezTo>
                  <a:cubicBezTo>
                    <a:pt x="283372" y="214884"/>
                    <a:pt x="325159" y="268442"/>
                    <a:pt x="355847" y="325918"/>
                  </a:cubicBezTo>
                  <a:cubicBezTo>
                    <a:pt x="387840" y="383395"/>
                    <a:pt x="410693" y="444790"/>
                    <a:pt x="423752" y="510758"/>
                  </a:cubicBezTo>
                  <a:cubicBezTo>
                    <a:pt x="437463" y="574766"/>
                    <a:pt x="443992" y="643346"/>
                    <a:pt x="443992" y="716498"/>
                  </a:cubicBezTo>
                  <a:lnTo>
                    <a:pt x="443992" y="1101852"/>
                  </a:lnTo>
                  <a:cubicBezTo>
                    <a:pt x="443992" y="1173045"/>
                    <a:pt x="456398" y="1238359"/>
                    <a:pt x="480557" y="1296489"/>
                  </a:cubicBezTo>
                  <a:cubicBezTo>
                    <a:pt x="505368" y="1354618"/>
                    <a:pt x="545197" y="1400338"/>
                    <a:pt x="600043" y="1431689"/>
                  </a:cubicBezTo>
                  <a:lnTo>
                    <a:pt x="599390" y="173278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22c50696287_0_7"/>
            <p:cNvSpPr/>
            <p:nvPr/>
          </p:nvSpPr>
          <p:spPr>
            <a:xfrm>
              <a:off x="1130391" y="3289810"/>
              <a:ext cx="60004" cy="257967"/>
            </a:xfrm>
            <a:custGeom>
              <a:rect b="b" l="l" r="r" t="t"/>
              <a:pathLst>
                <a:path extrusionOk="0" h="2579665" w="600042">
                  <a:moveTo>
                    <a:pt x="0" y="845571"/>
                  </a:moveTo>
                  <a:cubicBezTo>
                    <a:pt x="55499" y="877575"/>
                    <a:pt x="95328" y="878228"/>
                    <a:pt x="119486" y="848184"/>
                  </a:cubicBezTo>
                  <a:cubicBezTo>
                    <a:pt x="144297" y="818139"/>
                    <a:pt x="156050" y="767194"/>
                    <a:pt x="156050" y="696001"/>
                  </a:cubicBezTo>
                  <a:lnTo>
                    <a:pt x="156050" y="310647"/>
                  </a:lnTo>
                  <a:cubicBezTo>
                    <a:pt x="156050" y="237495"/>
                    <a:pt x="162580" y="176753"/>
                    <a:pt x="176291" y="128420"/>
                  </a:cubicBezTo>
                  <a:cubicBezTo>
                    <a:pt x="190003" y="78128"/>
                    <a:pt x="212202" y="42858"/>
                    <a:pt x="242890" y="21305"/>
                  </a:cubicBezTo>
                  <a:cubicBezTo>
                    <a:pt x="274883" y="404"/>
                    <a:pt x="316671" y="-4821"/>
                    <a:pt x="368252" y="4323"/>
                  </a:cubicBezTo>
                  <a:cubicBezTo>
                    <a:pt x="421140" y="14120"/>
                    <a:pt x="486433" y="41552"/>
                    <a:pt x="563479" y="86619"/>
                  </a:cubicBezTo>
                  <a:lnTo>
                    <a:pt x="600043" y="108173"/>
                  </a:lnTo>
                  <a:lnTo>
                    <a:pt x="600043" y="411884"/>
                  </a:lnTo>
                  <a:lnTo>
                    <a:pt x="553685" y="385105"/>
                  </a:lnTo>
                  <a:cubicBezTo>
                    <a:pt x="498186" y="353101"/>
                    <a:pt x="460969" y="348529"/>
                    <a:pt x="441381" y="371389"/>
                  </a:cubicBezTo>
                  <a:cubicBezTo>
                    <a:pt x="423099" y="394902"/>
                    <a:pt x="413958" y="441929"/>
                    <a:pt x="413958" y="513774"/>
                  </a:cubicBezTo>
                  <a:lnTo>
                    <a:pt x="413958" y="853409"/>
                  </a:lnTo>
                  <a:cubicBezTo>
                    <a:pt x="413958" y="941583"/>
                    <a:pt x="405469" y="1012122"/>
                    <a:pt x="387840" y="1063068"/>
                  </a:cubicBezTo>
                  <a:cubicBezTo>
                    <a:pt x="370864" y="1114666"/>
                    <a:pt x="336259" y="1147323"/>
                    <a:pt x="284677" y="1161692"/>
                  </a:cubicBezTo>
                  <a:cubicBezTo>
                    <a:pt x="336259" y="1235497"/>
                    <a:pt x="370864" y="1308649"/>
                    <a:pt x="387840" y="1379842"/>
                  </a:cubicBezTo>
                  <a:cubicBezTo>
                    <a:pt x="404817" y="1451034"/>
                    <a:pt x="413305" y="1530718"/>
                    <a:pt x="413305" y="1619545"/>
                  </a:cubicBezTo>
                  <a:lnTo>
                    <a:pt x="413305" y="1959180"/>
                  </a:lnTo>
                  <a:cubicBezTo>
                    <a:pt x="413305" y="2030372"/>
                    <a:pt x="422446" y="2088502"/>
                    <a:pt x="440728" y="2133569"/>
                  </a:cubicBezTo>
                  <a:cubicBezTo>
                    <a:pt x="460316" y="2178636"/>
                    <a:pt x="497533" y="2217824"/>
                    <a:pt x="553032" y="2249175"/>
                  </a:cubicBezTo>
                  <a:lnTo>
                    <a:pt x="599390" y="2275954"/>
                  </a:lnTo>
                  <a:lnTo>
                    <a:pt x="599390" y="2579665"/>
                  </a:lnTo>
                  <a:lnTo>
                    <a:pt x="562826" y="2558112"/>
                  </a:lnTo>
                  <a:cubicBezTo>
                    <a:pt x="485780" y="2513698"/>
                    <a:pt x="420487" y="2465365"/>
                    <a:pt x="367600" y="2415073"/>
                  </a:cubicBezTo>
                  <a:cubicBezTo>
                    <a:pt x="316018" y="2364781"/>
                    <a:pt x="274231" y="2311224"/>
                    <a:pt x="242237" y="2253094"/>
                  </a:cubicBezTo>
                  <a:cubicBezTo>
                    <a:pt x="211549" y="2196271"/>
                    <a:pt x="189350" y="2134875"/>
                    <a:pt x="176291" y="2069561"/>
                  </a:cubicBezTo>
                  <a:cubicBezTo>
                    <a:pt x="162580" y="2005553"/>
                    <a:pt x="156050" y="1936973"/>
                    <a:pt x="156050" y="1863821"/>
                  </a:cubicBezTo>
                  <a:lnTo>
                    <a:pt x="156050" y="1478467"/>
                  </a:lnTo>
                  <a:cubicBezTo>
                    <a:pt x="156050" y="1407274"/>
                    <a:pt x="143645" y="1341960"/>
                    <a:pt x="119486" y="1283830"/>
                  </a:cubicBezTo>
                  <a:cubicBezTo>
                    <a:pt x="94675" y="1225700"/>
                    <a:pt x="54846" y="1179980"/>
                    <a:pt x="0" y="1148629"/>
                  </a:cubicBezTo>
                  <a:lnTo>
                    <a:pt x="0" y="84557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g22c50696287_0_7"/>
            <p:cNvSpPr/>
            <p:nvPr/>
          </p:nvSpPr>
          <p:spPr>
            <a:xfrm>
              <a:off x="1288586" y="3298188"/>
              <a:ext cx="137899" cy="410174"/>
            </a:xfrm>
            <a:custGeom>
              <a:rect b="b" l="l" r="r" t="t"/>
              <a:pathLst>
                <a:path extrusionOk="0" h="4101736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335" y="4101737"/>
                  </a:lnTo>
                  <a:lnTo>
                    <a:pt x="0" y="3306209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g22c50696287_0_7"/>
            <p:cNvSpPr/>
            <p:nvPr/>
          </p:nvSpPr>
          <p:spPr>
            <a:xfrm>
              <a:off x="1262806" y="3341370"/>
              <a:ext cx="109692" cy="93661"/>
            </a:xfrm>
            <a:custGeom>
              <a:rect b="b" l="l" r="r" t="t"/>
              <a:pathLst>
                <a:path extrusionOk="0" h="936606" w="1096922">
                  <a:moveTo>
                    <a:pt x="0" y="0"/>
                  </a:moveTo>
                  <a:lnTo>
                    <a:pt x="1096922" y="632895"/>
                  </a:lnTo>
                  <a:lnTo>
                    <a:pt x="1096922" y="93660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g22c50696287_0_7"/>
            <p:cNvSpPr/>
            <p:nvPr/>
          </p:nvSpPr>
          <p:spPr>
            <a:xfrm>
              <a:off x="1306554" y="3481600"/>
              <a:ext cx="103946" cy="151921"/>
            </a:xfrm>
            <a:custGeom>
              <a:rect b="b" l="l" r="r" t="t"/>
              <a:pathLst>
                <a:path extrusionOk="0" h="1519210" w="1039464">
                  <a:moveTo>
                    <a:pt x="0" y="0"/>
                  </a:moveTo>
                  <a:lnTo>
                    <a:pt x="1039465" y="600238"/>
                  </a:lnTo>
                  <a:lnTo>
                    <a:pt x="1039465" y="1519210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g22c50696287_0_7"/>
            <p:cNvSpPr/>
            <p:nvPr/>
          </p:nvSpPr>
          <p:spPr>
            <a:xfrm>
              <a:off x="1305512" y="3411322"/>
              <a:ext cx="105513" cy="71323"/>
            </a:xfrm>
            <a:custGeom>
              <a:rect b="b" l="l" r="r" t="t"/>
              <a:pathLst>
                <a:path extrusionOk="0" h="713231" w="1055134">
                  <a:moveTo>
                    <a:pt x="0" y="0"/>
                  </a:moveTo>
                  <a:lnTo>
                    <a:pt x="1055135" y="609382"/>
                  </a:lnTo>
                  <a:lnTo>
                    <a:pt x="1055135" y="713232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g22c50696287_0_7"/>
            <p:cNvSpPr/>
            <p:nvPr/>
          </p:nvSpPr>
          <p:spPr>
            <a:xfrm>
              <a:off x="1305512" y="3432165"/>
              <a:ext cx="91214" cy="63028"/>
            </a:xfrm>
            <a:custGeom>
              <a:rect b="b" l="l" r="r" t="t"/>
              <a:pathLst>
                <a:path extrusionOk="0" h="630282" w="912143">
                  <a:moveTo>
                    <a:pt x="0" y="0"/>
                  </a:moveTo>
                  <a:lnTo>
                    <a:pt x="912143" y="526433"/>
                  </a:lnTo>
                  <a:lnTo>
                    <a:pt x="912143" y="6302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g22c50696287_0_7"/>
            <p:cNvSpPr/>
            <p:nvPr/>
          </p:nvSpPr>
          <p:spPr>
            <a:xfrm>
              <a:off x="1305512" y="3452746"/>
              <a:ext cx="77437" cy="55060"/>
            </a:xfrm>
            <a:custGeom>
              <a:rect b="b" l="l" r="r" t="t"/>
              <a:pathLst>
                <a:path extrusionOk="0" h="550599" w="774374">
                  <a:moveTo>
                    <a:pt x="0" y="0"/>
                  </a:moveTo>
                  <a:lnTo>
                    <a:pt x="774375" y="446750"/>
                  </a:lnTo>
                  <a:lnTo>
                    <a:pt x="774375" y="550600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22c50696287_0_7"/>
            <p:cNvSpPr/>
            <p:nvPr/>
          </p:nvSpPr>
          <p:spPr>
            <a:xfrm>
              <a:off x="1288586" y="3298188"/>
              <a:ext cx="137899" cy="123901"/>
            </a:xfrm>
            <a:custGeom>
              <a:rect b="b" l="l" r="r" t="t"/>
              <a:pathLst>
                <a:path extrusionOk="0" h="1239012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988" y="1239012"/>
                  </a:lnTo>
                  <a:lnTo>
                    <a:pt x="0" y="443484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g22c50696287_0_7"/>
            <p:cNvSpPr/>
            <p:nvPr/>
          </p:nvSpPr>
          <p:spPr>
            <a:xfrm>
              <a:off x="1305512" y="3322238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9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g22c50696287_0_7"/>
            <p:cNvSpPr/>
            <p:nvPr/>
          </p:nvSpPr>
          <p:spPr>
            <a:xfrm>
              <a:off x="1040943" y="3399143"/>
              <a:ext cx="424339" cy="575680"/>
            </a:xfrm>
            <a:custGeom>
              <a:rect b="b" l="l" r="r" t="t"/>
              <a:pathLst>
                <a:path extrusionOk="0" h="5756801" w="4243391">
                  <a:moveTo>
                    <a:pt x="653" y="0"/>
                  </a:moveTo>
                  <a:lnTo>
                    <a:pt x="4243392" y="2449286"/>
                  </a:lnTo>
                  <a:lnTo>
                    <a:pt x="4242739" y="5756801"/>
                  </a:lnTo>
                  <a:lnTo>
                    <a:pt x="0" y="3307516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22c50696287_0_7"/>
            <p:cNvSpPr/>
            <p:nvPr/>
          </p:nvSpPr>
          <p:spPr>
            <a:xfrm>
              <a:off x="1012950" y="3480428"/>
              <a:ext cx="109627" cy="93661"/>
            </a:xfrm>
            <a:custGeom>
              <a:rect b="b" l="l" r="r" t="t"/>
              <a:pathLst>
                <a:path extrusionOk="0" h="936606" w="1096269">
                  <a:moveTo>
                    <a:pt x="0" y="0"/>
                  </a:moveTo>
                  <a:lnTo>
                    <a:pt x="1096270" y="632895"/>
                  </a:lnTo>
                  <a:lnTo>
                    <a:pt x="1096270" y="936607"/>
                  </a:lnTo>
                  <a:lnTo>
                    <a:pt x="0" y="3043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g22c50696287_0_7"/>
            <p:cNvSpPr/>
            <p:nvPr/>
          </p:nvSpPr>
          <p:spPr>
            <a:xfrm>
              <a:off x="1069522" y="3563667"/>
              <a:ext cx="243412" cy="150941"/>
            </a:xfrm>
            <a:custGeom>
              <a:rect b="b" l="l" r="r" t="t"/>
              <a:pathLst>
                <a:path extrusionOk="0" h="1509412" w="2434122">
                  <a:moveTo>
                    <a:pt x="0" y="0"/>
                  </a:moveTo>
                  <a:lnTo>
                    <a:pt x="2434123" y="1405564"/>
                  </a:lnTo>
                  <a:lnTo>
                    <a:pt x="2434123" y="150941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22c50696287_0_7"/>
            <p:cNvSpPr/>
            <p:nvPr/>
          </p:nvSpPr>
          <p:spPr>
            <a:xfrm>
              <a:off x="1069522" y="3584509"/>
              <a:ext cx="209982" cy="131608"/>
            </a:xfrm>
            <a:custGeom>
              <a:rect b="b" l="l" r="r" t="t"/>
              <a:pathLst>
                <a:path extrusionOk="0" h="1316082" w="2099822">
                  <a:moveTo>
                    <a:pt x="0" y="0"/>
                  </a:moveTo>
                  <a:lnTo>
                    <a:pt x="2099823" y="1212233"/>
                  </a:lnTo>
                  <a:lnTo>
                    <a:pt x="2099823" y="13160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g22c50696287_0_7"/>
            <p:cNvSpPr/>
            <p:nvPr/>
          </p:nvSpPr>
          <p:spPr>
            <a:xfrm>
              <a:off x="1069522" y="3605156"/>
              <a:ext cx="178707" cy="113582"/>
            </a:xfrm>
            <a:custGeom>
              <a:rect b="b" l="l" r="r" t="t"/>
              <a:pathLst>
                <a:path extrusionOk="0" h="1135815" w="1787069">
                  <a:moveTo>
                    <a:pt x="0" y="0"/>
                  </a:moveTo>
                  <a:lnTo>
                    <a:pt x="1787069" y="1031966"/>
                  </a:lnTo>
                  <a:lnTo>
                    <a:pt x="1787069" y="1135815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22c50696287_0_7"/>
            <p:cNvSpPr/>
            <p:nvPr/>
          </p:nvSpPr>
          <p:spPr>
            <a:xfrm>
              <a:off x="1233315" y="3736463"/>
              <a:ext cx="214030" cy="215472"/>
            </a:xfrm>
            <a:custGeom>
              <a:rect b="b" l="l" r="r" t="t"/>
              <a:pathLst>
                <a:path extrusionOk="0" h="2154718" w="2140304">
                  <a:moveTo>
                    <a:pt x="0" y="0"/>
                  </a:moveTo>
                  <a:lnTo>
                    <a:pt x="2140304" y="1235746"/>
                  </a:lnTo>
                  <a:lnTo>
                    <a:pt x="2140304" y="2154719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22c50696287_0_7"/>
            <p:cNvSpPr/>
            <p:nvPr/>
          </p:nvSpPr>
          <p:spPr>
            <a:xfrm>
              <a:off x="1249395" y="37638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22c50696287_0_7"/>
            <p:cNvSpPr/>
            <p:nvPr/>
          </p:nvSpPr>
          <p:spPr>
            <a:xfrm>
              <a:off x="1288781" y="378811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22c50696287_0_7"/>
            <p:cNvSpPr/>
            <p:nvPr/>
          </p:nvSpPr>
          <p:spPr>
            <a:xfrm>
              <a:off x="1328362" y="38105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22c50696287_0_7"/>
            <p:cNvSpPr/>
            <p:nvPr/>
          </p:nvSpPr>
          <p:spPr>
            <a:xfrm>
              <a:off x="1367943" y="3834487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8" y="186146"/>
                  </a:lnTo>
                  <a:lnTo>
                    <a:pt x="322548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g22c50696287_0_7"/>
            <p:cNvSpPr/>
            <p:nvPr/>
          </p:nvSpPr>
          <p:spPr>
            <a:xfrm>
              <a:off x="1029811" y="3615447"/>
              <a:ext cx="178184" cy="194767"/>
            </a:xfrm>
            <a:custGeom>
              <a:rect b="b" l="l" r="r" t="t"/>
              <a:pathLst>
                <a:path extrusionOk="0" h="1947672" w="1781845">
                  <a:moveTo>
                    <a:pt x="0" y="0"/>
                  </a:moveTo>
                  <a:lnTo>
                    <a:pt x="1781846" y="1028700"/>
                  </a:lnTo>
                  <a:lnTo>
                    <a:pt x="1781846" y="1947672"/>
                  </a:lnTo>
                  <a:lnTo>
                    <a:pt x="0" y="9183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22c50696287_0_7"/>
            <p:cNvSpPr/>
            <p:nvPr/>
          </p:nvSpPr>
          <p:spPr>
            <a:xfrm>
              <a:off x="1047713" y="3649251"/>
              <a:ext cx="141555" cy="92093"/>
            </a:xfrm>
            <a:custGeom>
              <a:rect b="b" l="l" r="r" t="t"/>
              <a:pathLst>
                <a:path extrusionOk="0" h="920931" w="1415552">
                  <a:moveTo>
                    <a:pt x="0" y="0"/>
                  </a:moveTo>
                  <a:lnTo>
                    <a:pt x="1415552" y="817082"/>
                  </a:lnTo>
                  <a:lnTo>
                    <a:pt x="1415552" y="920931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22c50696287_0_7"/>
            <p:cNvSpPr/>
            <p:nvPr/>
          </p:nvSpPr>
          <p:spPr>
            <a:xfrm>
              <a:off x="1047713" y="3670093"/>
              <a:ext cx="113349" cy="75830"/>
            </a:xfrm>
            <a:custGeom>
              <a:rect b="b" l="l" r="r" t="t"/>
              <a:pathLst>
                <a:path extrusionOk="0" h="758299" w="1133486">
                  <a:moveTo>
                    <a:pt x="0" y="0"/>
                  </a:moveTo>
                  <a:lnTo>
                    <a:pt x="1133486" y="654449"/>
                  </a:lnTo>
                  <a:lnTo>
                    <a:pt x="1133486" y="758299"/>
                  </a:lnTo>
                  <a:lnTo>
                    <a:pt x="0" y="103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22c50696287_0_7"/>
            <p:cNvSpPr/>
            <p:nvPr/>
          </p:nvSpPr>
          <p:spPr>
            <a:xfrm>
              <a:off x="1041008" y="3399143"/>
              <a:ext cx="423686" cy="289473"/>
            </a:xfrm>
            <a:custGeom>
              <a:rect b="b" l="l" r="r" t="t"/>
              <a:pathLst>
                <a:path extrusionOk="0" h="2894729" w="4236862">
                  <a:moveTo>
                    <a:pt x="0" y="0"/>
                  </a:moveTo>
                  <a:lnTo>
                    <a:pt x="4236863" y="2446673"/>
                  </a:lnTo>
                  <a:lnTo>
                    <a:pt x="4236863" y="2894729"/>
                  </a:lnTo>
                  <a:lnTo>
                    <a:pt x="0" y="448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22c50696287_0_7"/>
            <p:cNvSpPr/>
            <p:nvPr/>
          </p:nvSpPr>
          <p:spPr>
            <a:xfrm>
              <a:off x="1069587" y="3429901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8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15"/>
          <p:cNvSpPr txBox="1"/>
          <p:nvPr>
            <p:ph type="title"/>
          </p:nvPr>
        </p:nvSpPr>
        <p:spPr>
          <a:xfrm>
            <a:off x="808625" y="882350"/>
            <a:ext cx="7740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Number of tweets by User, based on joined year</a:t>
            </a:r>
            <a:endParaRPr sz="3400"/>
          </a:p>
        </p:txBody>
      </p:sp>
      <p:pic>
        <p:nvPicPr>
          <p:cNvPr id="438" name="Google Shape;438;p15"/>
          <p:cNvPicPr preferRelativeResize="0"/>
          <p:nvPr/>
        </p:nvPicPr>
        <p:blipFill rotWithShape="1">
          <a:blip r:embed="rId3">
            <a:alphaModFix/>
          </a:blip>
          <a:srcRect b="7302" l="11795" r="6062" t="44017"/>
          <a:stretch/>
        </p:blipFill>
        <p:spPr>
          <a:xfrm>
            <a:off x="297525" y="1645775"/>
            <a:ext cx="8657050" cy="28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5"/>
          <p:cNvSpPr txBox="1"/>
          <p:nvPr/>
        </p:nvSpPr>
        <p:spPr>
          <a:xfrm>
            <a:off x="6069700" y="2052313"/>
            <a:ext cx="8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+ 933%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0" name="Google Shape;440;p15"/>
          <p:cNvSpPr txBox="1"/>
          <p:nvPr/>
        </p:nvSpPr>
        <p:spPr>
          <a:xfrm>
            <a:off x="6515600" y="3505275"/>
            <a:ext cx="6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375k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7396550" y="1743650"/>
            <a:ext cx="7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3.5 mil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2" name="Google Shape;442;p15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fa8d0fb5f_0_25"/>
          <p:cNvSpPr txBox="1"/>
          <p:nvPr>
            <p:ph type="title"/>
          </p:nvPr>
        </p:nvSpPr>
        <p:spPr>
          <a:xfrm>
            <a:off x="768300" y="923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of Total Users Verified</a:t>
            </a:r>
            <a:endParaRPr/>
          </a:p>
        </p:txBody>
      </p:sp>
      <p:sp>
        <p:nvSpPr>
          <p:cNvPr id="448" name="Google Shape;448;g21fa8d0fb5f_0_25"/>
          <p:cNvSpPr txBox="1"/>
          <p:nvPr>
            <p:ph idx="1" type="body"/>
          </p:nvPr>
        </p:nvSpPr>
        <p:spPr>
          <a:xfrm>
            <a:off x="197625" y="1721900"/>
            <a:ext cx="26259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╸"/>
            </a:pPr>
            <a:r>
              <a:rPr lang="en" sz="1500"/>
              <a:t>“Previously, Twitter used a blue checkmark to indicate active, notable, and authentic accounts of public interest that Twitter had independently verified based on certain requirements”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9" name="Google Shape;449;g21fa8d0fb5f_0_2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g21fa8d0fb5f_0_25"/>
          <p:cNvPicPr preferRelativeResize="0"/>
          <p:nvPr/>
        </p:nvPicPr>
        <p:blipFill rotWithShape="1">
          <a:blip r:embed="rId3">
            <a:alphaModFix/>
          </a:blip>
          <a:srcRect b="11150" l="31883" r="6788" t="37701"/>
          <a:stretch/>
        </p:blipFill>
        <p:spPr>
          <a:xfrm>
            <a:off x="2948750" y="1721900"/>
            <a:ext cx="6049450" cy="28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1fa8d0fb5f_0_25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  <p:sp>
        <p:nvSpPr>
          <p:cNvPr id="452" name="Google Shape;452;g21fa8d0fb5f_0_25"/>
          <p:cNvSpPr txBox="1"/>
          <p:nvPr/>
        </p:nvSpPr>
        <p:spPr>
          <a:xfrm>
            <a:off x="6406825" y="1972000"/>
            <a:ext cx="1707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6,624 (.10%) verified accounts</a:t>
            </a:r>
            <a:endParaRPr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fa8d0fb5f_0_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Countries by Twitter Users</a:t>
            </a:r>
            <a:endParaRPr/>
          </a:p>
        </p:txBody>
      </p:sp>
      <p:sp>
        <p:nvSpPr>
          <p:cNvPr id="458" name="Google Shape;458;g21fa8d0fb5f_0_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g21fa8d0fb5f_0_35"/>
          <p:cNvPicPr preferRelativeResize="0"/>
          <p:nvPr/>
        </p:nvPicPr>
        <p:blipFill rotWithShape="1">
          <a:blip r:embed="rId3">
            <a:alphaModFix/>
          </a:blip>
          <a:srcRect b="11537" l="11424" r="9014" t="37004"/>
          <a:stretch/>
        </p:blipFill>
        <p:spPr>
          <a:xfrm>
            <a:off x="371635" y="1420356"/>
            <a:ext cx="8557939" cy="31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1fa8d0fb5f_0_35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  <p:sp>
        <p:nvSpPr>
          <p:cNvPr id="461" name="Google Shape;461;g21fa8d0fb5f_0_35"/>
          <p:cNvSpPr txBox="1"/>
          <p:nvPr>
            <p:ph idx="1" type="body"/>
          </p:nvPr>
        </p:nvSpPr>
        <p:spPr>
          <a:xfrm>
            <a:off x="4666750" y="2399050"/>
            <a:ext cx="2490300" cy="7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About 99.93% were null (roughly 6.63 mil null)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" name="Google Shape;108;p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"/>
          <p:cNvSpPr txBox="1"/>
          <p:nvPr>
            <p:ph idx="4294967295" type="body"/>
          </p:nvPr>
        </p:nvSpPr>
        <p:spPr>
          <a:xfrm>
            <a:off x="906150" y="1484650"/>
            <a:ext cx="7331700" cy="3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Significance and Overview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Literature Review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Research Questions/Objectives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Methodology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Data Analysis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Conclusion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Limitations &amp; Future Research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36920718f_0_6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Overview</a:t>
            </a:r>
            <a:endParaRPr/>
          </a:p>
        </p:txBody>
      </p:sp>
      <p:sp>
        <p:nvSpPr>
          <p:cNvPr id="467" name="Google Shape;467;g2236920718f_0_63"/>
          <p:cNvSpPr txBox="1"/>
          <p:nvPr>
            <p:ph idx="1" type="body"/>
          </p:nvPr>
        </p:nvSpPr>
        <p:spPr>
          <a:xfrm>
            <a:off x="855300" y="1625800"/>
            <a:ext cx="30069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/>
              <a:t>Natural Language Processing (NLP) technique which labels data into 3 categories: positive, neutral and negative</a:t>
            </a:r>
            <a:endParaRPr/>
          </a:p>
        </p:txBody>
      </p:sp>
      <p:sp>
        <p:nvSpPr>
          <p:cNvPr id="468" name="Google Shape;468;g2236920718f_0_63"/>
          <p:cNvSpPr txBox="1"/>
          <p:nvPr>
            <p:ph idx="2" type="body"/>
          </p:nvPr>
        </p:nvSpPr>
        <p:spPr>
          <a:xfrm>
            <a:off x="4204675" y="1625800"/>
            <a:ext cx="43662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/>
              <a:t>Hugging Face is a popular NLP </a:t>
            </a:r>
            <a:r>
              <a:rPr lang="en"/>
              <a:t>library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/>
              <a:t>RoBERTa-base model for sentiment analysis from Hugging Face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/>
              <a:t>Uses 124 million tweets to create a pre-trained model to be used to score sentiment</a:t>
            </a:r>
            <a:endParaRPr/>
          </a:p>
        </p:txBody>
      </p:sp>
      <p:sp>
        <p:nvSpPr>
          <p:cNvPr id="469" name="Google Shape;469;g2236920718f_0_6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g2236920718f_0_63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236920718f_0_1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Examples</a:t>
            </a:r>
            <a:endParaRPr/>
          </a:p>
        </p:txBody>
      </p:sp>
      <p:sp>
        <p:nvSpPr>
          <p:cNvPr id="476" name="Google Shape;476;g2236920718f_0_11"/>
          <p:cNvSpPr txBox="1"/>
          <p:nvPr>
            <p:ph idx="1" type="body"/>
          </p:nvPr>
        </p:nvSpPr>
        <p:spPr>
          <a:xfrm>
            <a:off x="999525" y="1353475"/>
            <a:ext cx="1038900" cy="10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477" name="Google Shape;477;g2236920718f_0_1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g2236920718f_0_11"/>
          <p:cNvSpPr txBox="1"/>
          <p:nvPr>
            <p:ph idx="1" type="body"/>
          </p:nvPr>
        </p:nvSpPr>
        <p:spPr>
          <a:xfrm>
            <a:off x="7412475" y="1006469"/>
            <a:ext cx="1174500" cy="5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eutral</a:t>
            </a:r>
            <a:endParaRPr/>
          </a:p>
        </p:txBody>
      </p:sp>
      <p:sp>
        <p:nvSpPr>
          <p:cNvPr id="479" name="Google Shape;479;g2236920718f_0_11"/>
          <p:cNvSpPr txBox="1"/>
          <p:nvPr>
            <p:ph idx="1" type="body"/>
          </p:nvPr>
        </p:nvSpPr>
        <p:spPr>
          <a:xfrm>
            <a:off x="4021350" y="1353478"/>
            <a:ext cx="1408200" cy="88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egative</a:t>
            </a:r>
            <a:endParaRPr/>
          </a:p>
        </p:txBody>
      </p:sp>
      <p:sp>
        <p:nvSpPr>
          <p:cNvPr id="480" name="Google Shape;480;g2236920718f_0_11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  <p:pic>
        <p:nvPicPr>
          <p:cNvPr id="481" name="Google Shape;481;g2236920718f_0_11"/>
          <p:cNvPicPr preferRelativeResize="0"/>
          <p:nvPr/>
        </p:nvPicPr>
        <p:blipFill rotWithShape="1">
          <a:blip r:embed="rId3">
            <a:alphaModFix/>
          </a:blip>
          <a:srcRect b="14704" l="31666" r="37299" t="19476"/>
          <a:stretch/>
        </p:blipFill>
        <p:spPr>
          <a:xfrm>
            <a:off x="165225" y="1723350"/>
            <a:ext cx="2707502" cy="32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236920718f_0_11"/>
          <p:cNvPicPr preferRelativeResize="0"/>
          <p:nvPr/>
        </p:nvPicPr>
        <p:blipFill rotWithShape="1">
          <a:blip r:embed="rId4">
            <a:alphaModFix/>
          </a:blip>
          <a:srcRect b="28297" l="34240" r="40291" t="17956"/>
          <a:stretch/>
        </p:blipFill>
        <p:spPr>
          <a:xfrm>
            <a:off x="6162300" y="1430100"/>
            <a:ext cx="2796826" cy="33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236920718f_0_11"/>
          <p:cNvPicPr preferRelativeResize="0"/>
          <p:nvPr/>
        </p:nvPicPr>
        <p:blipFill rotWithShape="1">
          <a:blip r:embed="rId5">
            <a:alphaModFix/>
          </a:blip>
          <a:srcRect b="67507" l="35671" r="41162" t="18037"/>
          <a:stretch/>
        </p:blipFill>
        <p:spPr>
          <a:xfrm>
            <a:off x="3044691" y="1920625"/>
            <a:ext cx="2945635" cy="10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1fa8d0fb5f_0_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g21fa8d0fb5f_0_0"/>
          <p:cNvSpPr txBox="1"/>
          <p:nvPr>
            <p:ph type="title"/>
          </p:nvPr>
        </p:nvSpPr>
        <p:spPr>
          <a:xfrm>
            <a:off x="243150" y="306025"/>
            <a:ext cx="6500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Analysis: Overall Sentiment</a:t>
            </a:r>
            <a:endParaRPr sz="3400"/>
          </a:p>
        </p:txBody>
      </p:sp>
      <p:grpSp>
        <p:nvGrpSpPr>
          <p:cNvPr id="490" name="Google Shape;490;g21fa8d0fb5f_0_0"/>
          <p:cNvGrpSpPr/>
          <p:nvPr/>
        </p:nvGrpSpPr>
        <p:grpSpPr>
          <a:xfrm>
            <a:off x="1918492" y="1199901"/>
            <a:ext cx="5307016" cy="3733957"/>
            <a:chOff x="1404675" y="1525825"/>
            <a:chExt cx="4499378" cy="3239876"/>
          </a:xfrm>
        </p:grpSpPr>
        <p:pic>
          <p:nvPicPr>
            <p:cNvPr id="491" name="Google Shape;491;g21fa8d0fb5f_0_0"/>
            <p:cNvPicPr preferRelativeResize="0"/>
            <p:nvPr/>
          </p:nvPicPr>
          <p:blipFill rotWithShape="1">
            <a:blip r:embed="rId3">
              <a:alphaModFix/>
            </a:blip>
            <a:srcRect b="13976" l="31871" r="35960" t="34391"/>
            <a:stretch/>
          </p:blipFill>
          <p:spPr>
            <a:xfrm>
              <a:off x="1404675" y="1525825"/>
              <a:ext cx="3588547" cy="3239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g21fa8d0fb5f_0_0"/>
            <p:cNvPicPr preferRelativeResize="0"/>
            <p:nvPr/>
          </p:nvPicPr>
          <p:blipFill rotWithShape="1">
            <a:blip r:embed="rId3">
              <a:alphaModFix/>
            </a:blip>
            <a:srcRect b="13976" l="84995" r="6322" t="34391"/>
            <a:stretch/>
          </p:blipFill>
          <p:spPr>
            <a:xfrm>
              <a:off x="4935475" y="1525825"/>
              <a:ext cx="968578" cy="3239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g21fa8d0fb5f_0_0"/>
          <p:cNvSpPr txBox="1"/>
          <p:nvPr>
            <p:ph idx="1" type="body"/>
          </p:nvPr>
        </p:nvSpPr>
        <p:spPr>
          <a:xfrm>
            <a:off x="1839597" y="1450050"/>
            <a:ext cx="1873200" cy="6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2.8 mil positive tweets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94" name="Google Shape;494;g21fa8d0fb5f_0_0"/>
          <p:cNvSpPr txBox="1"/>
          <p:nvPr/>
        </p:nvSpPr>
        <p:spPr>
          <a:xfrm>
            <a:off x="2100650" y="4081600"/>
            <a:ext cx="9243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130k negative tweets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fa8d0fb5f_0_4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by Users, based on year</a:t>
            </a:r>
            <a:endParaRPr/>
          </a:p>
        </p:txBody>
      </p:sp>
      <p:sp>
        <p:nvSpPr>
          <p:cNvPr id="500" name="Google Shape;500;g21fa8d0fb5f_0_43"/>
          <p:cNvSpPr txBox="1"/>
          <p:nvPr>
            <p:ph idx="1" type="body"/>
          </p:nvPr>
        </p:nvSpPr>
        <p:spPr>
          <a:xfrm>
            <a:off x="257200" y="152050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╸"/>
            </a:pPr>
            <a:r>
              <a:rPr lang="en" sz="1500"/>
              <a:t>Positive had about a 930% increase</a:t>
            </a:r>
            <a:endParaRPr sz="15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╸"/>
            </a:pPr>
            <a:r>
              <a:rPr lang="en" sz="1500"/>
              <a:t>Neutral had roughly a 970% increase</a:t>
            </a:r>
            <a:endParaRPr sz="15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╸"/>
            </a:pPr>
            <a:r>
              <a:rPr lang="en" sz="1500"/>
              <a:t>Negative had roughly a 577% increase</a:t>
            </a:r>
            <a:endParaRPr sz="15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╸"/>
            </a:pPr>
            <a:r>
              <a:rPr lang="en" sz="1500"/>
              <a:t>Total user increase was roughly 933% from 2020 to 2022</a:t>
            </a:r>
            <a:endParaRPr sz="1500"/>
          </a:p>
        </p:txBody>
      </p:sp>
      <p:sp>
        <p:nvSpPr>
          <p:cNvPr id="501" name="Google Shape;501;g21fa8d0fb5f_0_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g21fa8d0fb5f_0_43"/>
          <p:cNvPicPr preferRelativeResize="0"/>
          <p:nvPr/>
        </p:nvPicPr>
        <p:blipFill rotWithShape="1">
          <a:blip r:embed="rId3">
            <a:alphaModFix/>
          </a:blip>
          <a:srcRect b="14428" l="11301" r="7039" t="32112"/>
          <a:stretch/>
        </p:blipFill>
        <p:spPr>
          <a:xfrm>
            <a:off x="2955200" y="2551050"/>
            <a:ext cx="5970898" cy="21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1fa8d0fb5f_0_43"/>
          <p:cNvPicPr preferRelativeResize="0"/>
          <p:nvPr/>
        </p:nvPicPr>
        <p:blipFill rotWithShape="1">
          <a:blip r:embed="rId4">
            <a:alphaModFix/>
          </a:blip>
          <a:srcRect b="29314" l="76487" r="15307" t="62017"/>
          <a:stretch/>
        </p:blipFill>
        <p:spPr>
          <a:xfrm>
            <a:off x="3827125" y="1520502"/>
            <a:ext cx="1489752" cy="8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1fa8d0fb5f_0_43"/>
          <p:cNvPicPr preferRelativeResize="0"/>
          <p:nvPr/>
        </p:nvPicPr>
        <p:blipFill rotWithShape="1">
          <a:blip r:embed="rId5">
            <a:alphaModFix/>
          </a:blip>
          <a:srcRect b="44304" l="75931" r="15622" t="46937"/>
          <a:stretch/>
        </p:blipFill>
        <p:spPr>
          <a:xfrm>
            <a:off x="5613000" y="1520499"/>
            <a:ext cx="1517755" cy="8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1fa8d0fb5f_0_43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fa8d0fb5f_0_50"/>
          <p:cNvSpPr txBox="1"/>
          <p:nvPr>
            <p:ph type="title"/>
          </p:nvPr>
        </p:nvSpPr>
        <p:spPr>
          <a:xfrm>
            <a:off x="855300" y="836000"/>
            <a:ext cx="6544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Sentiment by Users, based on Countries</a:t>
            </a:r>
            <a:endParaRPr/>
          </a:p>
        </p:txBody>
      </p:sp>
      <p:sp>
        <p:nvSpPr>
          <p:cNvPr id="511" name="Google Shape;511;g21fa8d0fb5f_0_50"/>
          <p:cNvSpPr txBox="1"/>
          <p:nvPr>
            <p:ph idx="1" type="body"/>
          </p:nvPr>
        </p:nvSpPr>
        <p:spPr>
          <a:xfrm>
            <a:off x="148450" y="1420350"/>
            <a:ext cx="22350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Indonesia is the 2nd most country tweeted from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83 negative tweets total from Indonesia  (less than USA’s 201)</a:t>
            </a:r>
            <a:endParaRPr sz="1800"/>
          </a:p>
        </p:txBody>
      </p:sp>
      <p:sp>
        <p:nvSpPr>
          <p:cNvPr id="512" name="Google Shape;512;g21fa8d0fb5f_0_5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g21fa8d0fb5f_0_50"/>
          <p:cNvPicPr preferRelativeResize="0"/>
          <p:nvPr/>
        </p:nvPicPr>
        <p:blipFill rotWithShape="1">
          <a:blip r:embed="rId3">
            <a:alphaModFix/>
          </a:blip>
          <a:srcRect b="14249" l="14024" r="6427" t="34214"/>
          <a:stretch/>
        </p:blipFill>
        <p:spPr>
          <a:xfrm>
            <a:off x="2492175" y="1757750"/>
            <a:ext cx="6544200" cy="24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1fa8d0fb5f_0_50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fa8d0fb5f_0_7"/>
          <p:cNvSpPr txBox="1"/>
          <p:nvPr>
            <p:ph type="title"/>
          </p:nvPr>
        </p:nvSpPr>
        <p:spPr>
          <a:xfrm>
            <a:off x="779175" y="865200"/>
            <a:ext cx="81288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Sentiment by Users, based on verified accounts</a:t>
            </a:r>
            <a:endParaRPr/>
          </a:p>
        </p:txBody>
      </p:sp>
      <p:sp>
        <p:nvSpPr>
          <p:cNvPr id="520" name="Google Shape;520;g21fa8d0fb5f_0_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g21fa8d0fb5f_0_7"/>
          <p:cNvPicPr preferRelativeResize="0"/>
          <p:nvPr/>
        </p:nvPicPr>
        <p:blipFill rotWithShape="1">
          <a:blip r:embed="rId3">
            <a:alphaModFix/>
          </a:blip>
          <a:srcRect b="12906" l="15313" r="6396" t="36460"/>
          <a:stretch/>
        </p:blipFill>
        <p:spPr>
          <a:xfrm>
            <a:off x="264900" y="1450662"/>
            <a:ext cx="8548752" cy="31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1fa8d0fb5f_0_7"/>
          <p:cNvSpPr txBox="1"/>
          <p:nvPr>
            <p:ph type="title"/>
          </p:nvPr>
        </p:nvSpPr>
        <p:spPr>
          <a:xfrm>
            <a:off x="264900" y="262525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1fa8d0fb5f_0_91"/>
          <p:cNvSpPr txBox="1"/>
          <p:nvPr>
            <p:ph type="title"/>
          </p:nvPr>
        </p:nvSpPr>
        <p:spPr>
          <a:xfrm>
            <a:off x="822675" y="1183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Influential Users</a:t>
            </a:r>
            <a:endParaRPr/>
          </a:p>
        </p:txBody>
      </p:sp>
      <p:sp>
        <p:nvSpPr>
          <p:cNvPr id="528" name="Google Shape;528;g21fa8d0fb5f_0_9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g21fa8d0fb5f_0_91"/>
          <p:cNvPicPr preferRelativeResize="0"/>
          <p:nvPr/>
        </p:nvPicPr>
        <p:blipFill rotWithShape="1">
          <a:blip r:embed="rId3">
            <a:alphaModFix/>
          </a:blip>
          <a:srcRect b="20553" l="33122" r="39901" t="17218"/>
          <a:stretch/>
        </p:blipFill>
        <p:spPr>
          <a:xfrm>
            <a:off x="5585937" y="2737588"/>
            <a:ext cx="1718126" cy="22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1fa8d0fb5f_0_91"/>
          <p:cNvPicPr preferRelativeResize="0"/>
          <p:nvPr/>
        </p:nvPicPr>
        <p:blipFill rotWithShape="1">
          <a:blip r:embed="rId4">
            <a:alphaModFix/>
          </a:blip>
          <a:srcRect b="19486" l="29210" r="35499" t="32728"/>
          <a:stretch/>
        </p:blipFill>
        <p:spPr>
          <a:xfrm>
            <a:off x="1412812" y="2792225"/>
            <a:ext cx="2783798" cy="2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1fa8d0fb5f_0_91"/>
          <p:cNvPicPr preferRelativeResize="0"/>
          <p:nvPr/>
        </p:nvPicPr>
        <p:blipFill rotWithShape="1">
          <a:blip r:embed="rId5">
            <a:alphaModFix/>
          </a:blip>
          <a:srcRect b="30370" l="27011" r="36002" t="14451"/>
          <a:stretch/>
        </p:blipFill>
        <p:spPr>
          <a:xfrm>
            <a:off x="1627548" y="665500"/>
            <a:ext cx="2354323" cy="19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1fa8d0fb5f_0_91"/>
          <p:cNvPicPr preferRelativeResize="0"/>
          <p:nvPr/>
        </p:nvPicPr>
        <p:blipFill rotWithShape="1">
          <a:blip r:embed="rId6">
            <a:alphaModFix/>
          </a:blip>
          <a:srcRect b="31273" l="26707" r="35733" t="13355"/>
          <a:stretch/>
        </p:blipFill>
        <p:spPr>
          <a:xfrm>
            <a:off x="5346700" y="118302"/>
            <a:ext cx="2978938" cy="2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fa8d0fb5f_0_6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</a:t>
            </a:r>
            <a:endParaRPr/>
          </a:p>
        </p:txBody>
      </p:sp>
      <p:sp>
        <p:nvSpPr>
          <p:cNvPr id="538" name="Google Shape;538;g21fa8d0fb5f_0_6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g21fa8d0fb5f_0_60"/>
          <p:cNvPicPr preferRelativeResize="0"/>
          <p:nvPr/>
        </p:nvPicPr>
        <p:blipFill rotWithShape="1">
          <a:blip r:embed="rId3">
            <a:alphaModFix/>
          </a:blip>
          <a:srcRect b="7980" l="32100" r="29377" t="30909"/>
          <a:stretch/>
        </p:blipFill>
        <p:spPr>
          <a:xfrm>
            <a:off x="3376125" y="244437"/>
            <a:ext cx="5216448" cy="4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1fa8d0fb5f_0_60"/>
          <p:cNvSpPr txBox="1"/>
          <p:nvPr>
            <p:ph idx="1" type="body"/>
          </p:nvPr>
        </p:nvSpPr>
        <p:spPr>
          <a:xfrm>
            <a:off x="170175" y="1517075"/>
            <a:ext cx="28548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Top 5 hashtags: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‧"/>
            </a:pPr>
            <a:r>
              <a:rPr lang="en" sz="1400"/>
              <a:t>Giveaway, nftcommunity, crypto, nftgiveaway, eth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#giveaway appeared 190k times, which is </a:t>
            </a:r>
            <a:r>
              <a:rPr lang="en" sz="1400"/>
              <a:t>50k more than the 2nd most appeared word, nftcommunity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#giveaway appeared over double the amount of times as the #4 word, #nftgiveaway</a:t>
            </a:r>
            <a:endParaRPr sz="1400"/>
          </a:p>
        </p:txBody>
      </p:sp>
      <p:sp>
        <p:nvSpPr>
          <p:cNvPr id="541" name="Google Shape;541;g21fa8d0fb5f_0_60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</a:t>
            </a:r>
            <a:endParaRPr sz="3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36920718f_0_55"/>
          <p:cNvSpPr txBox="1"/>
          <p:nvPr>
            <p:ph idx="1" type="body"/>
          </p:nvPr>
        </p:nvSpPr>
        <p:spPr>
          <a:xfrm>
            <a:off x="920850" y="1331650"/>
            <a:ext cx="73023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╸"/>
            </a:pPr>
            <a:r>
              <a:rPr lang="en" sz="2100"/>
              <a:t>A </a:t>
            </a:r>
            <a:r>
              <a:rPr lang="en" sz="2100"/>
              <a:t>technique used in natural language processing and machine learning to identify topics or themes present in a collection of documents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╸"/>
            </a:pPr>
            <a:r>
              <a:rPr lang="en" sz="2100"/>
              <a:t>LDA (Latent Dirichlet Allocation)  is a machine learning algorithm used for topic modeling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╸"/>
            </a:pPr>
            <a:r>
              <a:rPr lang="en" sz="2100"/>
              <a:t>The goal of LDA is to identify topics or themes present in a collection of documents</a:t>
            </a:r>
            <a:endParaRPr sz="2100"/>
          </a:p>
        </p:txBody>
      </p:sp>
      <p:sp>
        <p:nvSpPr>
          <p:cNvPr id="547" name="Google Shape;547;g2236920718f_0_5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g2236920718f_0_55"/>
          <p:cNvSpPr txBox="1"/>
          <p:nvPr>
            <p:ph type="title"/>
          </p:nvPr>
        </p:nvSpPr>
        <p:spPr>
          <a:xfrm>
            <a:off x="299400" y="79850"/>
            <a:ext cx="85452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Data Analysis: </a:t>
            </a:r>
            <a:r>
              <a:rPr lang="en"/>
              <a:t>Topic Modelling Overview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fa8d0fb5f_0_6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g21fa8d0fb5f_0_67"/>
          <p:cNvPicPr preferRelativeResize="0"/>
          <p:nvPr/>
        </p:nvPicPr>
        <p:blipFill rotWithShape="1">
          <a:blip r:embed="rId3">
            <a:alphaModFix/>
          </a:blip>
          <a:srcRect b="6270" l="8104" r="20303" t="27587"/>
          <a:stretch/>
        </p:blipFill>
        <p:spPr>
          <a:xfrm>
            <a:off x="856151" y="949825"/>
            <a:ext cx="7784174" cy="40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1fa8d0fb5f_0_67"/>
          <p:cNvSpPr txBox="1"/>
          <p:nvPr>
            <p:ph type="title"/>
          </p:nvPr>
        </p:nvSpPr>
        <p:spPr>
          <a:xfrm>
            <a:off x="297525" y="251650"/>
            <a:ext cx="8395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Topic modelling: Giveaways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4294967295" type="ctrTitle"/>
          </p:nvPr>
        </p:nvSpPr>
        <p:spPr>
          <a:xfrm>
            <a:off x="855300" y="3438750"/>
            <a:ext cx="4749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Value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" name="Google Shape;115;p16"/>
          <p:cNvSpPr txBox="1"/>
          <p:nvPr>
            <p:ph idx="4294967295" type="subTitle"/>
          </p:nvPr>
        </p:nvSpPr>
        <p:spPr>
          <a:xfrm>
            <a:off x="855300" y="1420833"/>
            <a:ext cx="431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lang="en" sz="2000"/>
              <a:t>Recently popularized </a:t>
            </a: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and it</a:t>
            </a:r>
            <a:r>
              <a:rPr lang="en" sz="2000"/>
              <a:t>’s </a:t>
            </a: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always changing for new </a:t>
            </a:r>
            <a:r>
              <a:rPr lang="en" sz="2000"/>
              <a:t>applications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6" name="Google Shape;116;p16"/>
          <p:cNvSpPr txBox="1"/>
          <p:nvPr>
            <p:ph idx="4294967295" type="ctrTitle"/>
          </p:nvPr>
        </p:nvSpPr>
        <p:spPr>
          <a:xfrm>
            <a:off x="855300" y="668500"/>
            <a:ext cx="5574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 Evolving Tech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7" name="Google Shape;117;p16"/>
          <p:cNvSpPr txBox="1"/>
          <p:nvPr>
            <p:ph idx="4294967295" type="subTitle"/>
          </p:nvPr>
        </p:nvSpPr>
        <p:spPr>
          <a:xfrm>
            <a:off x="855300" y="4116400"/>
            <a:ext cx="431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</a:t>
            </a:r>
            <a:r>
              <a:rPr lang="en" sz="2000"/>
              <a:t>i</a:t>
            </a: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nancial gain is infinite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8" name="Google Shape;118;p16"/>
          <p:cNvSpPr txBox="1"/>
          <p:nvPr>
            <p:ph idx="4294967295" type="ctrTitle"/>
          </p:nvPr>
        </p:nvSpPr>
        <p:spPr>
          <a:xfrm>
            <a:off x="855300" y="2124296"/>
            <a:ext cx="4313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Accessibility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" name="Google Shape;119;p16"/>
          <p:cNvSpPr txBox="1"/>
          <p:nvPr>
            <p:ph idx="4294967295" type="subTitle"/>
          </p:nvPr>
        </p:nvSpPr>
        <p:spPr>
          <a:xfrm>
            <a:off x="898175" y="2801954"/>
            <a:ext cx="431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Anybody with extra $ and Internet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16"/>
          <p:cNvGrpSpPr/>
          <p:nvPr/>
        </p:nvGrpSpPr>
        <p:grpSpPr>
          <a:xfrm>
            <a:off x="5274695" y="916497"/>
            <a:ext cx="3869294" cy="4438148"/>
            <a:chOff x="5274695" y="916497"/>
            <a:chExt cx="3869294" cy="4438148"/>
          </a:xfrm>
        </p:grpSpPr>
        <p:sp>
          <p:nvSpPr>
            <p:cNvPr id="122" name="Google Shape;122;p16"/>
            <p:cNvSpPr/>
            <p:nvPr/>
          </p:nvSpPr>
          <p:spPr>
            <a:xfrm>
              <a:off x="5274695" y="2686401"/>
              <a:ext cx="3419186" cy="2423862"/>
            </a:xfrm>
            <a:custGeom>
              <a:rect b="b" l="l" r="r" t="t"/>
              <a:pathLst>
                <a:path extrusionOk="0" h="4661273" w="6575358">
                  <a:moveTo>
                    <a:pt x="821939" y="267047"/>
                  </a:moveTo>
                  <a:cubicBezTo>
                    <a:pt x="148314" y="-318021"/>
                    <a:pt x="53758" y="239450"/>
                    <a:pt x="8896" y="247729"/>
                  </a:cubicBezTo>
                  <a:cubicBezTo>
                    <a:pt x="8896" y="247729"/>
                    <a:pt x="-11120" y="382267"/>
                    <a:pt x="8896" y="872814"/>
                  </a:cubicBezTo>
                  <a:lnTo>
                    <a:pt x="6575358" y="4661273"/>
                  </a:lnTo>
                  <a:lnTo>
                    <a:pt x="6575358" y="1995346"/>
                  </a:lnTo>
                  <a:cubicBezTo>
                    <a:pt x="5828573" y="658933"/>
                    <a:pt x="5334398" y="-274555"/>
                    <a:pt x="4848504" y="156657"/>
                  </a:cubicBezTo>
                  <a:cubicBezTo>
                    <a:pt x="4006473" y="902482"/>
                    <a:pt x="3596501" y="1403378"/>
                    <a:pt x="2595036" y="368469"/>
                  </a:cubicBezTo>
                  <a:cubicBezTo>
                    <a:pt x="2001473" y="-244888"/>
                    <a:pt x="1630841" y="969406"/>
                    <a:pt x="821939" y="26704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3900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5724803" y="2906563"/>
              <a:ext cx="3419186" cy="2448082"/>
            </a:xfrm>
            <a:custGeom>
              <a:rect b="b" l="l" r="r" t="t"/>
              <a:pathLst>
                <a:path extrusionOk="0" h="4707850" w="6575357">
                  <a:moveTo>
                    <a:pt x="822629" y="313625"/>
                  </a:moveTo>
                  <a:cubicBezTo>
                    <a:pt x="149004" y="-271443"/>
                    <a:pt x="54448" y="285338"/>
                    <a:pt x="8896" y="294307"/>
                  </a:cubicBezTo>
                  <a:cubicBezTo>
                    <a:pt x="8896" y="294307"/>
                    <a:pt x="-11120" y="428845"/>
                    <a:pt x="8896" y="919392"/>
                  </a:cubicBezTo>
                  <a:lnTo>
                    <a:pt x="6575358" y="4707851"/>
                  </a:lnTo>
                  <a:lnTo>
                    <a:pt x="6575358" y="2041924"/>
                  </a:lnTo>
                  <a:cubicBezTo>
                    <a:pt x="5512466" y="499219"/>
                    <a:pt x="4811924" y="786234"/>
                    <a:pt x="4204557" y="1009085"/>
                  </a:cubicBezTo>
                  <a:cubicBezTo>
                    <a:pt x="3609614" y="1227105"/>
                    <a:pt x="3391514" y="771745"/>
                    <a:pt x="2638518" y="122512"/>
                  </a:cubicBezTo>
                  <a:cubicBezTo>
                    <a:pt x="2019418" y="-411501"/>
                    <a:pt x="1631531" y="1015984"/>
                    <a:pt x="822629" y="31362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3900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7946991" y="2672432"/>
              <a:ext cx="74651" cy="112121"/>
            </a:xfrm>
            <a:custGeom>
              <a:rect b="b" l="l" r="r" t="t"/>
              <a:pathLst>
                <a:path extrusionOk="0" h="215617" w="143559">
                  <a:moveTo>
                    <a:pt x="143559" y="149060"/>
                  </a:moveTo>
                  <a:cubicBezTo>
                    <a:pt x="143559" y="93865"/>
                    <a:pt x="111120" y="31080"/>
                    <a:pt x="71780" y="8312"/>
                  </a:cubicBezTo>
                  <a:cubicBezTo>
                    <a:pt x="31749" y="-14456"/>
                    <a:pt x="0" y="11072"/>
                    <a:pt x="0" y="66267"/>
                  </a:cubicBezTo>
                  <a:cubicBezTo>
                    <a:pt x="0" y="121463"/>
                    <a:pt x="32439" y="184247"/>
                    <a:pt x="71780" y="207015"/>
                  </a:cubicBezTo>
                  <a:cubicBezTo>
                    <a:pt x="111120" y="230473"/>
                    <a:pt x="143559" y="204255"/>
                    <a:pt x="143559" y="149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6955392" y="2865861"/>
              <a:ext cx="77522" cy="109188"/>
            </a:xfrm>
            <a:custGeom>
              <a:rect b="b" l="l" r="r" t="t"/>
              <a:pathLst>
                <a:path extrusionOk="0" h="209976" w="149080">
                  <a:moveTo>
                    <a:pt x="149081" y="147765"/>
                  </a:moveTo>
                  <a:cubicBezTo>
                    <a:pt x="149081" y="94639"/>
                    <a:pt x="115952" y="32544"/>
                    <a:pt x="74541" y="9087"/>
                  </a:cubicBezTo>
                  <a:cubicBezTo>
                    <a:pt x="33129" y="-14371"/>
                    <a:pt x="0" y="9087"/>
                    <a:pt x="0" y="62212"/>
                  </a:cubicBezTo>
                  <a:cubicBezTo>
                    <a:pt x="0" y="115337"/>
                    <a:pt x="33129" y="177432"/>
                    <a:pt x="74541" y="200890"/>
                  </a:cubicBezTo>
                  <a:cubicBezTo>
                    <a:pt x="115262" y="224348"/>
                    <a:pt x="149081" y="200890"/>
                    <a:pt x="149081" y="147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7782859" y="916497"/>
              <a:ext cx="662526" cy="1683701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7653489" y="1028281"/>
              <a:ext cx="662885" cy="1683701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101"/>
                  </a:lnTo>
                  <a:lnTo>
                    <a:pt x="550772" y="2820473"/>
                  </a:lnTo>
                  <a:lnTo>
                    <a:pt x="637735" y="2991578"/>
                  </a:lnTo>
                  <a:lnTo>
                    <a:pt x="724009" y="2921205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000029" y="1682867"/>
              <a:ext cx="228977" cy="344059"/>
            </a:xfrm>
            <a:custGeom>
              <a:rect b="b" l="l" r="r" t="t"/>
              <a:pathLst>
                <a:path extrusionOk="0" h="661652" w="440340">
                  <a:moveTo>
                    <a:pt x="440341" y="254588"/>
                  </a:moveTo>
                  <a:cubicBezTo>
                    <a:pt x="440341" y="334621"/>
                    <a:pt x="428608" y="407754"/>
                    <a:pt x="406522" y="469159"/>
                  </a:cubicBezTo>
                  <a:cubicBezTo>
                    <a:pt x="384436" y="530564"/>
                    <a:pt x="351997" y="578859"/>
                    <a:pt x="311276" y="611976"/>
                  </a:cubicBezTo>
                  <a:cubicBezTo>
                    <a:pt x="270554" y="645094"/>
                    <a:pt x="221551" y="661652"/>
                    <a:pt x="168406" y="661652"/>
                  </a:cubicBezTo>
                  <a:cubicBezTo>
                    <a:pt x="115262" y="661652"/>
                    <a:pt x="57286" y="644404"/>
                    <a:pt x="0" y="610597"/>
                  </a:cubicBezTo>
                  <a:lnTo>
                    <a:pt x="0" y="0"/>
                  </a:lnTo>
                  <a:lnTo>
                    <a:pt x="440341" y="254588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7771033" y="1410213"/>
              <a:ext cx="229336" cy="590892"/>
            </a:xfrm>
            <a:custGeom>
              <a:rect b="b" l="l" r="r" t="t"/>
              <a:pathLst>
                <a:path extrusionOk="0" h="1136330" w="441030">
                  <a:moveTo>
                    <a:pt x="441031" y="1136331"/>
                  </a:moveTo>
                  <a:cubicBezTo>
                    <a:pt x="363730" y="1091484"/>
                    <a:pt x="287809" y="1019731"/>
                    <a:pt x="220861" y="927279"/>
                  </a:cubicBezTo>
                  <a:cubicBezTo>
                    <a:pt x="153912" y="834827"/>
                    <a:pt x="98007" y="725817"/>
                    <a:pt x="59356" y="610597"/>
                  </a:cubicBezTo>
                  <a:cubicBezTo>
                    <a:pt x="20706" y="495377"/>
                    <a:pt x="0" y="378087"/>
                    <a:pt x="0" y="271146"/>
                  </a:cubicBezTo>
                  <a:cubicBezTo>
                    <a:pt x="0" y="164206"/>
                    <a:pt x="20706" y="70374"/>
                    <a:pt x="59356" y="0"/>
                  </a:cubicBezTo>
                  <a:lnTo>
                    <a:pt x="441031" y="525734"/>
                  </a:lnTo>
                  <a:lnTo>
                    <a:pt x="441031" y="1136331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7801495" y="1339631"/>
              <a:ext cx="427807" cy="476085"/>
            </a:xfrm>
            <a:custGeom>
              <a:rect b="b" l="l" r="r" t="t"/>
              <a:pathLst>
                <a:path extrusionOk="0" h="915549" w="822705">
                  <a:moveTo>
                    <a:pt x="822706" y="915550"/>
                  </a:moveTo>
                  <a:cubicBezTo>
                    <a:pt x="822706" y="781012"/>
                    <a:pt x="790957" y="631985"/>
                    <a:pt x="731601" y="491237"/>
                  </a:cubicBezTo>
                  <a:cubicBezTo>
                    <a:pt x="672244" y="350489"/>
                    <a:pt x="589422" y="226300"/>
                    <a:pt x="496246" y="137298"/>
                  </a:cubicBezTo>
                  <a:cubicBezTo>
                    <a:pt x="402380" y="48296"/>
                    <a:pt x="302993" y="0"/>
                    <a:pt x="213268" y="0"/>
                  </a:cubicBezTo>
                  <a:cubicBezTo>
                    <a:pt x="123544" y="0"/>
                    <a:pt x="49003" y="47606"/>
                    <a:pt x="0" y="135918"/>
                  </a:cubicBezTo>
                  <a:lnTo>
                    <a:pt x="381675" y="661652"/>
                  </a:lnTo>
                  <a:lnTo>
                    <a:pt x="822706" y="915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740213" y="2013922"/>
              <a:ext cx="403761" cy="281633"/>
            </a:xfrm>
            <a:custGeom>
              <a:rect b="b" l="l" r="r" t="t"/>
              <a:pathLst>
                <a:path extrusionOk="0" h="541602" w="776463">
                  <a:moveTo>
                    <a:pt x="0" y="0"/>
                  </a:moveTo>
                  <a:lnTo>
                    <a:pt x="776463" y="447771"/>
                  </a:lnTo>
                  <a:lnTo>
                    <a:pt x="776463" y="541603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7740213" y="2109226"/>
              <a:ext cx="489537" cy="331143"/>
            </a:xfrm>
            <a:custGeom>
              <a:rect b="b" l="l" r="r" t="t"/>
              <a:pathLst>
                <a:path extrusionOk="0" h="636814" w="941418">
                  <a:moveTo>
                    <a:pt x="0" y="0"/>
                  </a:moveTo>
                  <a:lnTo>
                    <a:pt x="941419" y="542982"/>
                  </a:lnTo>
                  <a:lnTo>
                    <a:pt x="941419" y="636814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7740213" y="2204529"/>
              <a:ext cx="317266" cy="231765"/>
            </a:xfrm>
            <a:custGeom>
              <a:rect b="b" l="l" r="r" t="t"/>
              <a:pathLst>
                <a:path extrusionOk="0" h="445701" w="610127">
                  <a:moveTo>
                    <a:pt x="0" y="0"/>
                  </a:moveTo>
                  <a:lnTo>
                    <a:pt x="610128" y="351869"/>
                  </a:lnTo>
                  <a:lnTo>
                    <a:pt x="610128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790543" y="1110687"/>
              <a:ext cx="662526" cy="1683701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662965" y="1223189"/>
              <a:ext cx="662885" cy="1683701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791"/>
                  </a:lnTo>
                  <a:lnTo>
                    <a:pt x="551461" y="2821163"/>
                  </a:lnTo>
                  <a:lnTo>
                    <a:pt x="637735" y="2991578"/>
                  </a:lnTo>
                  <a:lnTo>
                    <a:pt x="724009" y="2921204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009147" y="1878132"/>
              <a:ext cx="229336" cy="341189"/>
            </a:xfrm>
            <a:custGeom>
              <a:rect b="b" l="l" r="r" t="t"/>
              <a:pathLst>
                <a:path extrusionOk="0" h="656132" w="441031">
                  <a:moveTo>
                    <a:pt x="441031" y="254588"/>
                  </a:moveTo>
                  <a:cubicBezTo>
                    <a:pt x="441031" y="361528"/>
                    <a:pt x="420326" y="455360"/>
                    <a:pt x="381675" y="525734"/>
                  </a:cubicBezTo>
                  <a:cubicBezTo>
                    <a:pt x="343024" y="596108"/>
                    <a:pt x="287119" y="640954"/>
                    <a:pt x="220171" y="656132"/>
                  </a:cubicBezTo>
                  <a:lnTo>
                    <a:pt x="0" y="0"/>
                  </a:lnTo>
                  <a:lnTo>
                    <a:pt x="441031" y="254588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6847524" y="1878490"/>
              <a:ext cx="276710" cy="343653"/>
            </a:xfrm>
            <a:custGeom>
              <a:rect b="b" l="l" r="r" t="t"/>
              <a:pathLst>
                <a:path extrusionOk="0" h="660871" w="532135">
                  <a:moveTo>
                    <a:pt x="532136" y="655443"/>
                  </a:moveTo>
                  <a:cubicBezTo>
                    <a:pt x="447933" y="674071"/>
                    <a:pt x="350616" y="644404"/>
                    <a:pt x="253990" y="571960"/>
                  </a:cubicBezTo>
                  <a:cubicBezTo>
                    <a:pt x="158053" y="498827"/>
                    <a:pt x="68329" y="386366"/>
                    <a:pt x="0" y="251828"/>
                  </a:cubicBezTo>
                  <a:lnTo>
                    <a:pt x="311966" y="0"/>
                  </a:lnTo>
                  <a:lnTo>
                    <a:pt x="532136" y="655443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780868" y="1534538"/>
              <a:ext cx="457954" cy="476444"/>
            </a:xfrm>
            <a:custGeom>
              <a:rect b="b" l="l" r="r" t="t"/>
              <a:pathLst>
                <a:path extrusionOk="0" h="916239" w="880681">
                  <a:moveTo>
                    <a:pt x="880682" y="916240"/>
                  </a:moveTo>
                  <a:cubicBezTo>
                    <a:pt x="880682" y="815509"/>
                    <a:pt x="862737" y="706498"/>
                    <a:pt x="828918" y="598178"/>
                  </a:cubicBezTo>
                  <a:cubicBezTo>
                    <a:pt x="794408" y="489857"/>
                    <a:pt x="745405" y="385676"/>
                    <a:pt x="685358" y="295294"/>
                  </a:cubicBezTo>
                  <a:cubicBezTo>
                    <a:pt x="625312" y="204912"/>
                    <a:pt x="555603" y="130399"/>
                    <a:pt x="483823" y="78653"/>
                  </a:cubicBezTo>
                  <a:cubicBezTo>
                    <a:pt x="411353" y="26908"/>
                    <a:pt x="338883" y="0"/>
                    <a:pt x="271935" y="0"/>
                  </a:cubicBezTo>
                  <a:cubicBezTo>
                    <a:pt x="204986" y="0"/>
                    <a:pt x="145630" y="26218"/>
                    <a:pt x="100078" y="77273"/>
                  </a:cubicBezTo>
                  <a:cubicBezTo>
                    <a:pt x="53835" y="128329"/>
                    <a:pt x="22776" y="202152"/>
                    <a:pt x="8282" y="292534"/>
                  </a:cubicBezTo>
                  <a:cubicBezTo>
                    <a:pt x="-5522" y="382917"/>
                    <a:pt x="-2071" y="486407"/>
                    <a:pt x="18635" y="594728"/>
                  </a:cubicBezTo>
                  <a:cubicBezTo>
                    <a:pt x="39341" y="703049"/>
                    <a:pt x="77301" y="812059"/>
                    <a:pt x="129065" y="912790"/>
                  </a:cubicBezTo>
                  <a:lnTo>
                    <a:pt x="441031" y="660962"/>
                  </a:lnTo>
                  <a:lnTo>
                    <a:pt x="880682" y="916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6749690" y="2209187"/>
              <a:ext cx="458313" cy="313205"/>
            </a:xfrm>
            <a:custGeom>
              <a:rect b="b" l="l" r="r" t="t"/>
              <a:pathLst>
                <a:path extrusionOk="0" h="602317" w="881371">
                  <a:moveTo>
                    <a:pt x="0" y="0"/>
                  </a:moveTo>
                  <a:lnTo>
                    <a:pt x="881372" y="508485"/>
                  </a:lnTo>
                  <a:lnTo>
                    <a:pt x="881372" y="602317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6749690" y="2304133"/>
              <a:ext cx="475899" cy="323609"/>
            </a:xfrm>
            <a:custGeom>
              <a:rect b="b" l="l" r="r" t="t"/>
              <a:pathLst>
                <a:path extrusionOk="0" h="622325" w="915191">
                  <a:moveTo>
                    <a:pt x="0" y="0"/>
                  </a:moveTo>
                  <a:lnTo>
                    <a:pt x="915191" y="528494"/>
                  </a:lnTo>
                  <a:lnTo>
                    <a:pt x="915191" y="622325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6749690" y="2399436"/>
              <a:ext cx="317266" cy="231764"/>
            </a:xfrm>
            <a:custGeom>
              <a:rect b="b" l="l" r="r" t="t"/>
              <a:pathLst>
                <a:path extrusionOk="0" h="445700" w="610127">
                  <a:moveTo>
                    <a:pt x="0" y="0"/>
                  </a:moveTo>
                  <a:lnTo>
                    <a:pt x="610127" y="351869"/>
                  </a:lnTo>
                  <a:lnTo>
                    <a:pt x="610127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6"/>
          <p:cNvSpPr txBox="1"/>
          <p:nvPr>
            <p:ph idx="4294967295"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Significance</a:t>
            </a:r>
            <a:endParaRPr sz="3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236920718f_0_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g2236920718f_0_0"/>
          <p:cNvPicPr preferRelativeResize="0"/>
          <p:nvPr/>
        </p:nvPicPr>
        <p:blipFill rotWithShape="1">
          <a:blip r:embed="rId3">
            <a:alphaModFix/>
          </a:blip>
          <a:srcRect b="7697" l="36138" r="4763" t="85568"/>
          <a:stretch/>
        </p:blipFill>
        <p:spPr>
          <a:xfrm>
            <a:off x="1682925" y="4309950"/>
            <a:ext cx="6094075" cy="3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236920718f_0_0"/>
          <p:cNvPicPr preferRelativeResize="0"/>
          <p:nvPr/>
        </p:nvPicPr>
        <p:blipFill rotWithShape="1">
          <a:blip r:embed="rId3">
            <a:alphaModFix/>
          </a:blip>
          <a:srcRect b="18866" l="40677" r="4531" t="51177"/>
          <a:stretch/>
        </p:blipFill>
        <p:spPr>
          <a:xfrm>
            <a:off x="526975" y="2298225"/>
            <a:ext cx="5586499" cy="171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236920718f_0_0"/>
          <p:cNvPicPr preferRelativeResize="0"/>
          <p:nvPr/>
        </p:nvPicPr>
        <p:blipFill rotWithShape="1">
          <a:blip r:embed="rId3">
            <a:alphaModFix/>
          </a:blip>
          <a:srcRect b="56209" l="37914" r="4768" t="31343"/>
          <a:stretch/>
        </p:blipFill>
        <p:spPr>
          <a:xfrm>
            <a:off x="2318650" y="1308675"/>
            <a:ext cx="6320376" cy="7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236920718f_0_0"/>
          <p:cNvPicPr preferRelativeResize="0"/>
          <p:nvPr/>
        </p:nvPicPr>
        <p:blipFill rotWithShape="1">
          <a:blip r:embed="rId3">
            <a:alphaModFix/>
          </a:blip>
          <a:srcRect b="80260" l="33911" r="3670" t="13006"/>
          <a:stretch/>
        </p:blipFill>
        <p:spPr>
          <a:xfrm>
            <a:off x="1549450" y="483075"/>
            <a:ext cx="5719675" cy="3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236920718f_0_2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g2236920718f_0_27"/>
          <p:cNvPicPr preferRelativeResize="0"/>
          <p:nvPr/>
        </p:nvPicPr>
        <p:blipFill rotWithShape="1">
          <a:blip r:embed="rId3">
            <a:alphaModFix/>
          </a:blip>
          <a:srcRect b="6539" l="8045" r="14889" t="26386"/>
          <a:stretch/>
        </p:blipFill>
        <p:spPr>
          <a:xfrm>
            <a:off x="1030050" y="862825"/>
            <a:ext cx="7663277" cy="37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236920718f_0_27"/>
          <p:cNvSpPr txBox="1"/>
          <p:nvPr>
            <p:ph type="title"/>
          </p:nvPr>
        </p:nvSpPr>
        <p:spPr>
          <a:xfrm>
            <a:off x="297525" y="251650"/>
            <a:ext cx="8395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Topic modelling: Token Creation</a:t>
            </a:r>
            <a:endParaRPr sz="3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36920718f_0_10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g2236920718f_0_101"/>
          <p:cNvPicPr preferRelativeResize="0"/>
          <p:nvPr/>
        </p:nvPicPr>
        <p:blipFill rotWithShape="1">
          <a:blip r:embed="rId3">
            <a:alphaModFix/>
          </a:blip>
          <a:srcRect b="36321" l="31131" r="24273" t="54460"/>
          <a:stretch/>
        </p:blipFill>
        <p:spPr>
          <a:xfrm>
            <a:off x="578175" y="3306925"/>
            <a:ext cx="7761802" cy="90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236920718f_0_101"/>
          <p:cNvPicPr preferRelativeResize="0"/>
          <p:nvPr/>
        </p:nvPicPr>
        <p:blipFill rotWithShape="1">
          <a:blip r:embed="rId4">
            <a:alphaModFix/>
          </a:blip>
          <a:srcRect b="41529" l="31651" r="24405" t="51677"/>
          <a:stretch/>
        </p:blipFill>
        <p:spPr>
          <a:xfrm>
            <a:off x="305400" y="1991172"/>
            <a:ext cx="8533200" cy="74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236920718f_0_101"/>
          <p:cNvPicPr preferRelativeResize="0"/>
          <p:nvPr/>
        </p:nvPicPr>
        <p:blipFill rotWithShape="1">
          <a:blip r:embed="rId5">
            <a:alphaModFix/>
          </a:blip>
          <a:srcRect b="36668" l="31292" r="24607" t="58762"/>
          <a:stretch/>
        </p:blipFill>
        <p:spPr>
          <a:xfrm>
            <a:off x="1002752" y="960700"/>
            <a:ext cx="7835851" cy="4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36920718f_0_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g2236920718f_0_34"/>
          <p:cNvPicPr preferRelativeResize="0"/>
          <p:nvPr/>
        </p:nvPicPr>
        <p:blipFill rotWithShape="1">
          <a:blip r:embed="rId3">
            <a:alphaModFix/>
          </a:blip>
          <a:srcRect b="7175" l="7505" r="20255" t="26388"/>
          <a:stretch/>
        </p:blipFill>
        <p:spPr>
          <a:xfrm>
            <a:off x="937150" y="851925"/>
            <a:ext cx="7450675" cy="38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236920718f_0_34"/>
          <p:cNvSpPr txBox="1"/>
          <p:nvPr>
            <p:ph type="title"/>
          </p:nvPr>
        </p:nvSpPr>
        <p:spPr>
          <a:xfrm>
            <a:off x="163175" y="251650"/>
            <a:ext cx="959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Topic modelling: Community Interaction</a:t>
            </a:r>
            <a:endParaRPr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fa8d0fb5f_0_12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g21fa8d0fb5f_0_126"/>
          <p:cNvPicPr preferRelativeResize="0"/>
          <p:nvPr/>
        </p:nvPicPr>
        <p:blipFill rotWithShape="1">
          <a:blip r:embed="rId3">
            <a:alphaModFix/>
          </a:blip>
          <a:srcRect b="6129" l="0" r="2362" t="15284"/>
          <a:stretch/>
        </p:blipFill>
        <p:spPr>
          <a:xfrm>
            <a:off x="476975" y="717700"/>
            <a:ext cx="8190048" cy="370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1fa8d0fb5f_0_7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</a:t>
            </a:r>
            <a:endParaRPr sz="3200"/>
          </a:p>
        </p:txBody>
      </p:sp>
      <p:sp>
        <p:nvSpPr>
          <p:cNvPr id="598" name="Google Shape;598;g21fa8d0fb5f_0_74"/>
          <p:cNvSpPr txBox="1"/>
          <p:nvPr>
            <p:ph idx="1" type="body"/>
          </p:nvPr>
        </p:nvSpPr>
        <p:spPr>
          <a:xfrm>
            <a:off x="621750" y="1558600"/>
            <a:ext cx="7797000" cy="28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╸"/>
            </a:pPr>
            <a:r>
              <a:rPr lang="en" sz="2300"/>
              <a:t>Much greater positive sentiment compared to negative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‧"/>
            </a:pPr>
            <a:r>
              <a:rPr lang="en" sz="2300"/>
              <a:t>People trying to make more money since the market was down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╸"/>
            </a:pPr>
            <a:r>
              <a:rPr lang="en" sz="2300"/>
              <a:t>There aren’t a lot of influential users tweeting about NFT’s, but there still are some very influential users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╸"/>
            </a:pPr>
            <a:r>
              <a:rPr lang="en" sz="2300"/>
              <a:t>Key words such as giveaways, free, and prizes are very common</a:t>
            </a:r>
            <a:endParaRPr sz="2300"/>
          </a:p>
        </p:txBody>
      </p:sp>
      <p:sp>
        <p:nvSpPr>
          <p:cNvPr id="599" name="Google Shape;599;g21fa8d0fb5f_0_7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fa8d0fb5f_0_8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research</a:t>
            </a:r>
            <a:endParaRPr/>
          </a:p>
        </p:txBody>
      </p:sp>
      <p:sp>
        <p:nvSpPr>
          <p:cNvPr id="605" name="Google Shape;605;g21fa8d0fb5f_0_81"/>
          <p:cNvSpPr txBox="1"/>
          <p:nvPr>
            <p:ph idx="1" type="body"/>
          </p:nvPr>
        </p:nvSpPr>
        <p:spPr>
          <a:xfrm>
            <a:off x="371650" y="1549675"/>
            <a:ext cx="3751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Limitations: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Tweets only from the summer of 2022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Tweets only collected in real-time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6.64 mil tweets is minimal for the total amount of tweets over that summer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6" name="Google Shape;606;g21fa8d0fb5f_0_81"/>
          <p:cNvSpPr txBox="1"/>
          <p:nvPr>
            <p:ph idx="2" type="body"/>
          </p:nvPr>
        </p:nvSpPr>
        <p:spPr>
          <a:xfrm>
            <a:off x="4269925" y="1549675"/>
            <a:ext cx="45618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Future Research: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Possibility for model building comparing the sentiment to the prices of different NFT projects and/or cryptocurrencies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Analysis on these same tweets now that they have been exposed to Twitter for months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Verified Accounts Analysis</a:t>
            </a:r>
            <a:endParaRPr sz="1900"/>
          </a:p>
        </p:txBody>
      </p:sp>
      <p:sp>
        <p:nvSpPr>
          <p:cNvPr id="607" name="Google Shape;607;g21fa8d0fb5f_0_8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7"/>
          <p:cNvPicPr preferRelativeResize="0"/>
          <p:nvPr/>
        </p:nvPicPr>
        <p:blipFill rotWithShape="1">
          <a:blip r:embed="rId3">
            <a:alphaModFix amt="31000"/>
          </a:blip>
          <a:srcRect b="0" l="0" r="37745" t="0"/>
          <a:stretch/>
        </p:blipFill>
        <p:spPr>
          <a:xfrm>
            <a:off x="3439700" y="16000"/>
            <a:ext cx="5704300" cy="511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13" name="Google Shape;613;p17"/>
          <p:cNvSpPr txBox="1"/>
          <p:nvPr>
            <p:ph idx="4294967295" type="ctrTitle"/>
          </p:nvPr>
        </p:nvSpPr>
        <p:spPr>
          <a:xfrm>
            <a:off x="889400" y="1917200"/>
            <a:ext cx="2805300" cy="12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THANKS!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4" name="Google Shape;614;p17"/>
          <p:cNvSpPr txBox="1"/>
          <p:nvPr>
            <p:ph idx="4294967295" type="subTitle"/>
          </p:nvPr>
        </p:nvSpPr>
        <p:spPr>
          <a:xfrm>
            <a:off x="889400" y="3015750"/>
            <a:ext cx="233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b="1" i="0" lang="en" sz="18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Any questions? </a:t>
            </a:r>
            <a:endParaRPr b="1" i="0" sz="1800" u="none" cap="none" strike="noStrik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5" name="Google Shape;615;p1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855300" y="1353950"/>
            <a:ext cx="7331700" cy="3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Blockchain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Crypto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Twitter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Non-Fungible Tokens (NFTs)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" sz="2100"/>
              <a:t>This study aims to gain a deeper understanding of the non-fungible token community and industry through an in-depth analysis through social media discussion via Twitter.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3"/>
          <p:cNvGrpSpPr/>
          <p:nvPr/>
        </p:nvGrpSpPr>
        <p:grpSpPr>
          <a:xfrm>
            <a:off x="5749317" y="160377"/>
            <a:ext cx="3256519" cy="3366565"/>
            <a:chOff x="1012950" y="3289810"/>
            <a:chExt cx="452332" cy="685013"/>
          </a:xfrm>
        </p:grpSpPr>
        <p:sp>
          <p:nvSpPr>
            <p:cNvPr id="151" name="Google Shape;151;p3"/>
            <p:cNvSpPr/>
            <p:nvPr/>
          </p:nvSpPr>
          <p:spPr>
            <a:xfrm>
              <a:off x="1210074" y="3312647"/>
              <a:ext cx="60004" cy="257813"/>
            </a:xfrm>
            <a:custGeom>
              <a:rect b="b" l="l" r="r" t="t"/>
              <a:pathLst>
                <a:path extrusionOk="0" h="2578130" w="600042">
                  <a:moveTo>
                    <a:pt x="599390" y="1732788"/>
                  </a:moveTo>
                  <a:cubicBezTo>
                    <a:pt x="543891" y="1700784"/>
                    <a:pt x="504062" y="1700131"/>
                    <a:pt x="479904" y="1730176"/>
                  </a:cubicBezTo>
                  <a:cubicBezTo>
                    <a:pt x="455092" y="1760220"/>
                    <a:pt x="443339" y="1811165"/>
                    <a:pt x="443339" y="1882358"/>
                  </a:cubicBezTo>
                  <a:lnTo>
                    <a:pt x="443339" y="2267712"/>
                  </a:lnTo>
                  <a:cubicBezTo>
                    <a:pt x="443339" y="2340864"/>
                    <a:pt x="436810" y="2401606"/>
                    <a:pt x="423099" y="2449939"/>
                  </a:cubicBezTo>
                  <a:cubicBezTo>
                    <a:pt x="409387" y="2500231"/>
                    <a:pt x="386535" y="2535501"/>
                    <a:pt x="355194" y="2556401"/>
                  </a:cubicBezTo>
                  <a:cubicBezTo>
                    <a:pt x="324506" y="2577955"/>
                    <a:pt x="282719" y="2583180"/>
                    <a:pt x="229831" y="2573383"/>
                  </a:cubicBezTo>
                  <a:cubicBezTo>
                    <a:pt x="178250" y="2564239"/>
                    <a:pt x="113610" y="2536807"/>
                    <a:pt x="36564" y="2492393"/>
                  </a:cubicBezTo>
                  <a:lnTo>
                    <a:pt x="0" y="2470840"/>
                  </a:lnTo>
                  <a:lnTo>
                    <a:pt x="0" y="2167128"/>
                  </a:lnTo>
                  <a:lnTo>
                    <a:pt x="46358" y="2193907"/>
                  </a:lnTo>
                  <a:cubicBezTo>
                    <a:pt x="101857" y="2225911"/>
                    <a:pt x="138421" y="2229830"/>
                    <a:pt x="156703" y="2206970"/>
                  </a:cubicBezTo>
                  <a:cubicBezTo>
                    <a:pt x="176291" y="2184110"/>
                    <a:pt x="186085" y="2137084"/>
                    <a:pt x="186085" y="2065891"/>
                  </a:cubicBezTo>
                  <a:lnTo>
                    <a:pt x="186085" y="1726257"/>
                  </a:lnTo>
                  <a:cubicBezTo>
                    <a:pt x="186085" y="1637429"/>
                    <a:pt x="194573" y="1567543"/>
                    <a:pt x="212202" y="1516598"/>
                  </a:cubicBezTo>
                  <a:cubicBezTo>
                    <a:pt x="229178" y="1465000"/>
                    <a:pt x="263784" y="1432342"/>
                    <a:pt x="315365" y="1417973"/>
                  </a:cubicBezTo>
                  <a:cubicBezTo>
                    <a:pt x="263784" y="1344168"/>
                    <a:pt x="229178" y="1271016"/>
                    <a:pt x="212202" y="1199823"/>
                  </a:cubicBezTo>
                  <a:cubicBezTo>
                    <a:pt x="195226" y="1128631"/>
                    <a:pt x="186738" y="1048947"/>
                    <a:pt x="186738" y="960120"/>
                  </a:cubicBezTo>
                  <a:lnTo>
                    <a:pt x="186738" y="620486"/>
                  </a:lnTo>
                  <a:cubicBezTo>
                    <a:pt x="186738" y="549293"/>
                    <a:pt x="176944" y="490510"/>
                    <a:pt x="157356" y="445443"/>
                  </a:cubicBezTo>
                  <a:cubicBezTo>
                    <a:pt x="139074" y="401030"/>
                    <a:pt x="101857" y="362494"/>
                    <a:pt x="47011" y="330490"/>
                  </a:cubicBezTo>
                  <a:lnTo>
                    <a:pt x="653" y="303711"/>
                  </a:lnTo>
                  <a:lnTo>
                    <a:pt x="653" y="0"/>
                  </a:lnTo>
                  <a:lnTo>
                    <a:pt x="37217" y="21554"/>
                  </a:lnTo>
                  <a:cubicBezTo>
                    <a:pt x="114263" y="65967"/>
                    <a:pt x="178903" y="113647"/>
                    <a:pt x="230484" y="163939"/>
                  </a:cubicBezTo>
                  <a:cubicBezTo>
                    <a:pt x="283372" y="214884"/>
                    <a:pt x="325159" y="268442"/>
                    <a:pt x="355847" y="325918"/>
                  </a:cubicBezTo>
                  <a:cubicBezTo>
                    <a:pt x="387840" y="383395"/>
                    <a:pt x="410693" y="444790"/>
                    <a:pt x="423752" y="510758"/>
                  </a:cubicBezTo>
                  <a:cubicBezTo>
                    <a:pt x="437463" y="574766"/>
                    <a:pt x="443992" y="643346"/>
                    <a:pt x="443992" y="716498"/>
                  </a:cubicBezTo>
                  <a:lnTo>
                    <a:pt x="443992" y="1101852"/>
                  </a:lnTo>
                  <a:cubicBezTo>
                    <a:pt x="443992" y="1173045"/>
                    <a:pt x="456398" y="1238359"/>
                    <a:pt x="480557" y="1296489"/>
                  </a:cubicBezTo>
                  <a:cubicBezTo>
                    <a:pt x="505368" y="1354618"/>
                    <a:pt x="545197" y="1400338"/>
                    <a:pt x="600043" y="1431689"/>
                  </a:cubicBezTo>
                  <a:lnTo>
                    <a:pt x="599390" y="173278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30391" y="3289810"/>
              <a:ext cx="60004" cy="257967"/>
            </a:xfrm>
            <a:custGeom>
              <a:rect b="b" l="l" r="r" t="t"/>
              <a:pathLst>
                <a:path extrusionOk="0" h="2579665" w="600042">
                  <a:moveTo>
                    <a:pt x="0" y="845571"/>
                  </a:moveTo>
                  <a:cubicBezTo>
                    <a:pt x="55499" y="877575"/>
                    <a:pt x="95328" y="878228"/>
                    <a:pt x="119486" y="848184"/>
                  </a:cubicBezTo>
                  <a:cubicBezTo>
                    <a:pt x="144297" y="818139"/>
                    <a:pt x="156050" y="767194"/>
                    <a:pt x="156050" y="696001"/>
                  </a:cubicBezTo>
                  <a:lnTo>
                    <a:pt x="156050" y="310647"/>
                  </a:lnTo>
                  <a:cubicBezTo>
                    <a:pt x="156050" y="237495"/>
                    <a:pt x="162580" y="176753"/>
                    <a:pt x="176291" y="128420"/>
                  </a:cubicBezTo>
                  <a:cubicBezTo>
                    <a:pt x="190003" y="78128"/>
                    <a:pt x="212202" y="42858"/>
                    <a:pt x="242890" y="21305"/>
                  </a:cubicBezTo>
                  <a:cubicBezTo>
                    <a:pt x="274883" y="404"/>
                    <a:pt x="316671" y="-4821"/>
                    <a:pt x="368252" y="4323"/>
                  </a:cubicBezTo>
                  <a:cubicBezTo>
                    <a:pt x="421140" y="14120"/>
                    <a:pt x="486433" y="41552"/>
                    <a:pt x="563479" y="86619"/>
                  </a:cubicBezTo>
                  <a:lnTo>
                    <a:pt x="600043" y="108173"/>
                  </a:lnTo>
                  <a:lnTo>
                    <a:pt x="600043" y="411884"/>
                  </a:lnTo>
                  <a:lnTo>
                    <a:pt x="553685" y="385105"/>
                  </a:lnTo>
                  <a:cubicBezTo>
                    <a:pt x="498186" y="353101"/>
                    <a:pt x="460969" y="348529"/>
                    <a:pt x="441381" y="371389"/>
                  </a:cubicBezTo>
                  <a:cubicBezTo>
                    <a:pt x="423099" y="394902"/>
                    <a:pt x="413958" y="441929"/>
                    <a:pt x="413958" y="513774"/>
                  </a:cubicBezTo>
                  <a:lnTo>
                    <a:pt x="413958" y="853409"/>
                  </a:lnTo>
                  <a:cubicBezTo>
                    <a:pt x="413958" y="941583"/>
                    <a:pt x="405469" y="1012122"/>
                    <a:pt x="387840" y="1063068"/>
                  </a:cubicBezTo>
                  <a:cubicBezTo>
                    <a:pt x="370864" y="1114666"/>
                    <a:pt x="336259" y="1147323"/>
                    <a:pt x="284677" y="1161692"/>
                  </a:cubicBezTo>
                  <a:cubicBezTo>
                    <a:pt x="336259" y="1235497"/>
                    <a:pt x="370864" y="1308649"/>
                    <a:pt x="387840" y="1379842"/>
                  </a:cubicBezTo>
                  <a:cubicBezTo>
                    <a:pt x="404817" y="1451034"/>
                    <a:pt x="413305" y="1530718"/>
                    <a:pt x="413305" y="1619545"/>
                  </a:cubicBezTo>
                  <a:lnTo>
                    <a:pt x="413305" y="1959180"/>
                  </a:lnTo>
                  <a:cubicBezTo>
                    <a:pt x="413305" y="2030372"/>
                    <a:pt x="422446" y="2088502"/>
                    <a:pt x="440728" y="2133569"/>
                  </a:cubicBezTo>
                  <a:cubicBezTo>
                    <a:pt x="460316" y="2178636"/>
                    <a:pt x="497533" y="2217824"/>
                    <a:pt x="553032" y="2249175"/>
                  </a:cubicBezTo>
                  <a:lnTo>
                    <a:pt x="599390" y="2275954"/>
                  </a:lnTo>
                  <a:lnTo>
                    <a:pt x="599390" y="2579665"/>
                  </a:lnTo>
                  <a:lnTo>
                    <a:pt x="562826" y="2558112"/>
                  </a:lnTo>
                  <a:cubicBezTo>
                    <a:pt x="485780" y="2513698"/>
                    <a:pt x="420487" y="2465365"/>
                    <a:pt x="367600" y="2415073"/>
                  </a:cubicBezTo>
                  <a:cubicBezTo>
                    <a:pt x="316018" y="2364781"/>
                    <a:pt x="274231" y="2311224"/>
                    <a:pt x="242237" y="2253094"/>
                  </a:cubicBezTo>
                  <a:cubicBezTo>
                    <a:pt x="211549" y="2196271"/>
                    <a:pt x="189350" y="2134875"/>
                    <a:pt x="176291" y="2069561"/>
                  </a:cubicBezTo>
                  <a:cubicBezTo>
                    <a:pt x="162580" y="2005553"/>
                    <a:pt x="156050" y="1936973"/>
                    <a:pt x="156050" y="1863821"/>
                  </a:cubicBezTo>
                  <a:lnTo>
                    <a:pt x="156050" y="1478467"/>
                  </a:lnTo>
                  <a:cubicBezTo>
                    <a:pt x="156050" y="1407274"/>
                    <a:pt x="143645" y="1341960"/>
                    <a:pt x="119486" y="1283830"/>
                  </a:cubicBezTo>
                  <a:cubicBezTo>
                    <a:pt x="94675" y="1225700"/>
                    <a:pt x="54846" y="1179980"/>
                    <a:pt x="0" y="1148629"/>
                  </a:cubicBezTo>
                  <a:lnTo>
                    <a:pt x="0" y="84557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288586" y="3298188"/>
              <a:ext cx="137899" cy="410174"/>
            </a:xfrm>
            <a:custGeom>
              <a:rect b="b" l="l" r="r" t="t"/>
              <a:pathLst>
                <a:path extrusionOk="0" h="4101736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335" y="4101737"/>
                  </a:lnTo>
                  <a:lnTo>
                    <a:pt x="0" y="3306209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262806" y="3341370"/>
              <a:ext cx="109692" cy="93661"/>
            </a:xfrm>
            <a:custGeom>
              <a:rect b="b" l="l" r="r" t="t"/>
              <a:pathLst>
                <a:path extrusionOk="0" h="936606" w="1096922">
                  <a:moveTo>
                    <a:pt x="0" y="0"/>
                  </a:moveTo>
                  <a:lnTo>
                    <a:pt x="1096922" y="632895"/>
                  </a:lnTo>
                  <a:lnTo>
                    <a:pt x="1096922" y="93660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306554" y="3481600"/>
              <a:ext cx="103946" cy="151921"/>
            </a:xfrm>
            <a:custGeom>
              <a:rect b="b" l="l" r="r" t="t"/>
              <a:pathLst>
                <a:path extrusionOk="0" h="1519210" w="1039464">
                  <a:moveTo>
                    <a:pt x="0" y="0"/>
                  </a:moveTo>
                  <a:lnTo>
                    <a:pt x="1039465" y="600238"/>
                  </a:lnTo>
                  <a:lnTo>
                    <a:pt x="1039465" y="1519210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305512" y="3411322"/>
              <a:ext cx="105513" cy="71323"/>
            </a:xfrm>
            <a:custGeom>
              <a:rect b="b" l="l" r="r" t="t"/>
              <a:pathLst>
                <a:path extrusionOk="0" h="713231" w="1055134">
                  <a:moveTo>
                    <a:pt x="0" y="0"/>
                  </a:moveTo>
                  <a:lnTo>
                    <a:pt x="1055135" y="609382"/>
                  </a:lnTo>
                  <a:lnTo>
                    <a:pt x="1055135" y="713232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05512" y="3432165"/>
              <a:ext cx="91214" cy="63028"/>
            </a:xfrm>
            <a:custGeom>
              <a:rect b="b" l="l" r="r" t="t"/>
              <a:pathLst>
                <a:path extrusionOk="0" h="630282" w="912143">
                  <a:moveTo>
                    <a:pt x="0" y="0"/>
                  </a:moveTo>
                  <a:lnTo>
                    <a:pt x="912143" y="526433"/>
                  </a:lnTo>
                  <a:lnTo>
                    <a:pt x="912143" y="6302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305512" y="3452746"/>
              <a:ext cx="77437" cy="55060"/>
            </a:xfrm>
            <a:custGeom>
              <a:rect b="b" l="l" r="r" t="t"/>
              <a:pathLst>
                <a:path extrusionOk="0" h="550599" w="774374">
                  <a:moveTo>
                    <a:pt x="0" y="0"/>
                  </a:moveTo>
                  <a:lnTo>
                    <a:pt x="774375" y="446750"/>
                  </a:lnTo>
                  <a:lnTo>
                    <a:pt x="774375" y="550600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288586" y="3298188"/>
              <a:ext cx="137899" cy="123901"/>
            </a:xfrm>
            <a:custGeom>
              <a:rect b="b" l="l" r="r" t="t"/>
              <a:pathLst>
                <a:path extrusionOk="0" h="1239012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988" y="1239012"/>
                  </a:lnTo>
                  <a:lnTo>
                    <a:pt x="0" y="443484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305512" y="3322238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9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40943" y="3399143"/>
              <a:ext cx="424339" cy="575680"/>
            </a:xfrm>
            <a:custGeom>
              <a:rect b="b" l="l" r="r" t="t"/>
              <a:pathLst>
                <a:path extrusionOk="0" h="5756801" w="4243391">
                  <a:moveTo>
                    <a:pt x="653" y="0"/>
                  </a:moveTo>
                  <a:lnTo>
                    <a:pt x="4243392" y="2449286"/>
                  </a:lnTo>
                  <a:lnTo>
                    <a:pt x="4242739" y="5756801"/>
                  </a:lnTo>
                  <a:lnTo>
                    <a:pt x="0" y="3307516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12950" y="3480428"/>
              <a:ext cx="109627" cy="93661"/>
            </a:xfrm>
            <a:custGeom>
              <a:rect b="b" l="l" r="r" t="t"/>
              <a:pathLst>
                <a:path extrusionOk="0" h="936606" w="1096269">
                  <a:moveTo>
                    <a:pt x="0" y="0"/>
                  </a:moveTo>
                  <a:lnTo>
                    <a:pt x="1096270" y="632895"/>
                  </a:lnTo>
                  <a:lnTo>
                    <a:pt x="1096270" y="936607"/>
                  </a:lnTo>
                  <a:lnTo>
                    <a:pt x="0" y="3043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69522" y="3563667"/>
              <a:ext cx="243412" cy="150941"/>
            </a:xfrm>
            <a:custGeom>
              <a:rect b="b" l="l" r="r" t="t"/>
              <a:pathLst>
                <a:path extrusionOk="0" h="1509412" w="2434122">
                  <a:moveTo>
                    <a:pt x="0" y="0"/>
                  </a:moveTo>
                  <a:lnTo>
                    <a:pt x="2434123" y="1405564"/>
                  </a:lnTo>
                  <a:lnTo>
                    <a:pt x="2434123" y="150941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69522" y="3584509"/>
              <a:ext cx="209982" cy="131608"/>
            </a:xfrm>
            <a:custGeom>
              <a:rect b="b" l="l" r="r" t="t"/>
              <a:pathLst>
                <a:path extrusionOk="0" h="1316082" w="2099822">
                  <a:moveTo>
                    <a:pt x="0" y="0"/>
                  </a:moveTo>
                  <a:lnTo>
                    <a:pt x="2099823" y="1212233"/>
                  </a:lnTo>
                  <a:lnTo>
                    <a:pt x="2099823" y="13160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69522" y="3605156"/>
              <a:ext cx="178707" cy="113582"/>
            </a:xfrm>
            <a:custGeom>
              <a:rect b="b" l="l" r="r" t="t"/>
              <a:pathLst>
                <a:path extrusionOk="0" h="1135815" w="1787069">
                  <a:moveTo>
                    <a:pt x="0" y="0"/>
                  </a:moveTo>
                  <a:lnTo>
                    <a:pt x="1787069" y="1031966"/>
                  </a:lnTo>
                  <a:lnTo>
                    <a:pt x="1787069" y="1135815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33315" y="3736463"/>
              <a:ext cx="214030" cy="215472"/>
            </a:xfrm>
            <a:custGeom>
              <a:rect b="b" l="l" r="r" t="t"/>
              <a:pathLst>
                <a:path extrusionOk="0" h="2154718" w="2140304">
                  <a:moveTo>
                    <a:pt x="0" y="0"/>
                  </a:moveTo>
                  <a:lnTo>
                    <a:pt x="2140304" y="1235746"/>
                  </a:lnTo>
                  <a:lnTo>
                    <a:pt x="2140304" y="2154719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249395" y="37638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88781" y="378811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328362" y="38105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367943" y="3834487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8" y="186146"/>
                  </a:lnTo>
                  <a:lnTo>
                    <a:pt x="322548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029811" y="3615447"/>
              <a:ext cx="178184" cy="194767"/>
            </a:xfrm>
            <a:custGeom>
              <a:rect b="b" l="l" r="r" t="t"/>
              <a:pathLst>
                <a:path extrusionOk="0" h="1947672" w="1781845">
                  <a:moveTo>
                    <a:pt x="0" y="0"/>
                  </a:moveTo>
                  <a:lnTo>
                    <a:pt x="1781846" y="1028700"/>
                  </a:lnTo>
                  <a:lnTo>
                    <a:pt x="1781846" y="1947672"/>
                  </a:lnTo>
                  <a:lnTo>
                    <a:pt x="0" y="9183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047713" y="3649251"/>
              <a:ext cx="141555" cy="92093"/>
            </a:xfrm>
            <a:custGeom>
              <a:rect b="b" l="l" r="r" t="t"/>
              <a:pathLst>
                <a:path extrusionOk="0" h="920931" w="1415552">
                  <a:moveTo>
                    <a:pt x="0" y="0"/>
                  </a:moveTo>
                  <a:lnTo>
                    <a:pt x="1415552" y="817082"/>
                  </a:lnTo>
                  <a:lnTo>
                    <a:pt x="1415552" y="920931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047713" y="3670093"/>
              <a:ext cx="113349" cy="75830"/>
            </a:xfrm>
            <a:custGeom>
              <a:rect b="b" l="l" r="r" t="t"/>
              <a:pathLst>
                <a:path extrusionOk="0" h="758299" w="1133486">
                  <a:moveTo>
                    <a:pt x="0" y="0"/>
                  </a:moveTo>
                  <a:lnTo>
                    <a:pt x="1133486" y="654449"/>
                  </a:lnTo>
                  <a:lnTo>
                    <a:pt x="1133486" y="758299"/>
                  </a:lnTo>
                  <a:lnTo>
                    <a:pt x="0" y="103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041008" y="3399143"/>
              <a:ext cx="423686" cy="289473"/>
            </a:xfrm>
            <a:custGeom>
              <a:rect b="b" l="l" r="r" t="t"/>
              <a:pathLst>
                <a:path extrusionOk="0" h="2894729" w="4236862">
                  <a:moveTo>
                    <a:pt x="0" y="0"/>
                  </a:moveTo>
                  <a:lnTo>
                    <a:pt x="4236863" y="2446673"/>
                  </a:lnTo>
                  <a:lnTo>
                    <a:pt x="4236863" y="2894729"/>
                  </a:lnTo>
                  <a:lnTo>
                    <a:pt x="0" y="448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069587" y="3429901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8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idx="4294967295" type="title"/>
          </p:nvPr>
        </p:nvSpPr>
        <p:spPr>
          <a:xfrm>
            <a:off x="855300" y="1881750"/>
            <a:ext cx="40098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Literature Review</a:t>
            </a:r>
            <a:endParaRPr sz="3400"/>
          </a:p>
        </p:txBody>
      </p:sp>
      <p:sp>
        <p:nvSpPr>
          <p:cNvPr id="181" name="Google Shape;181;p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87" name="Google Shape;187;p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5"/>
          <p:cNvCxnSpPr/>
          <p:nvPr/>
        </p:nvCxnSpPr>
        <p:spPr>
          <a:xfrm flipH="1" rot="10800000">
            <a:off x="4166225" y="2186650"/>
            <a:ext cx="1106100" cy="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9" name="Google Shape;189;p5"/>
          <p:cNvSpPr txBox="1"/>
          <p:nvPr/>
        </p:nvSpPr>
        <p:spPr>
          <a:xfrm>
            <a:off x="5502050" y="201955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Overview of Blockchain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Functionality of Blockchain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90" name="Google Shape;190;p5"/>
          <p:cNvCxnSpPr/>
          <p:nvPr/>
        </p:nvCxnSpPr>
        <p:spPr>
          <a:xfrm flipH="1" rot="10800000">
            <a:off x="3965700" y="2894025"/>
            <a:ext cx="1338900" cy="17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1" name="Google Shape;191;p5"/>
          <p:cNvSpPr txBox="1"/>
          <p:nvPr/>
        </p:nvSpPr>
        <p:spPr>
          <a:xfrm>
            <a:off x="5502050" y="2739075"/>
            <a:ext cx="3070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Functionality of Cryptocurrency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Popularity of Cryptocurrency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92" name="Google Shape;192;p5"/>
          <p:cNvCxnSpPr/>
          <p:nvPr/>
        </p:nvCxnSpPr>
        <p:spPr>
          <a:xfrm flipH="1" rot="10800000">
            <a:off x="3535250" y="3558270"/>
            <a:ext cx="1801500" cy="8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3" name="Google Shape;193;p5"/>
          <p:cNvSpPr txBox="1"/>
          <p:nvPr/>
        </p:nvSpPr>
        <p:spPr>
          <a:xfrm>
            <a:off x="5502050" y="339058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Overview of Twitter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Impact of Twitter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94" name="Google Shape;194;p5"/>
          <p:cNvCxnSpPr/>
          <p:nvPr/>
        </p:nvCxnSpPr>
        <p:spPr>
          <a:xfrm flipH="1" rot="10800000">
            <a:off x="3111050" y="4340420"/>
            <a:ext cx="2204100" cy="18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5" name="Google Shape;195;p5"/>
          <p:cNvSpPr txBox="1"/>
          <p:nvPr/>
        </p:nvSpPr>
        <p:spPr>
          <a:xfrm>
            <a:off x="5502050" y="4177825"/>
            <a:ext cx="3191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Light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Overview of NFTs and the Industry</a:t>
            </a:r>
            <a:endParaRPr b="0" i="0" sz="14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96" name="Google Shape;196;p5"/>
          <p:cNvGrpSpPr/>
          <p:nvPr/>
        </p:nvGrpSpPr>
        <p:grpSpPr>
          <a:xfrm>
            <a:off x="568101" y="1367831"/>
            <a:ext cx="3598128" cy="3382170"/>
            <a:chOff x="1631150" y="4447398"/>
            <a:chExt cx="720000" cy="665245"/>
          </a:xfrm>
        </p:grpSpPr>
        <p:sp>
          <p:nvSpPr>
            <p:cNvPr id="197" name="Google Shape;197;p5"/>
            <p:cNvSpPr/>
            <p:nvPr/>
          </p:nvSpPr>
          <p:spPr>
            <a:xfrm>
              <a:off x="1631150" y="4447398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NFTs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Blockchain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Crypto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idx="12" type="sldNum"/>
          </p:nvPr>
        </p:nvSpPr>
        <p:spPr>
          <a:xfrm>
            <a:off x="8693400" y="476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7" name="Google Shape;207;p6"/>
          <p:cNvGrpSpPr/>
          <p:nvPr/>
        </p:nvGrpSpPr>
        <p:grpSpPr>
          <a:xfrm>
            <a:off x="5957002" y="460534"/>
            <a:ext cx="2736410" cy="4222433"/>
            <a:chOff x="2112475" y="238125"/>
            <a:chExt cx="3395050" cy="5238750"/>
          </a:xfrm>
        </p:grpSpPr>
        <p:sp>
          <p:nvSpPr>
            <p:cNvPr id="208" name="Google Shape;208;p6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6"/>
          <p:cNvSpPr txBox="1"/>
          <p:nvPr>
            <p:ph idx="4294967295" type="body"/>
          </p:nvPr>
        </p:nvSpPr>
        <p:spPr>
          <a:xfrm>
            <a:off x="904475" y="379725"/>
            <a:ext cx="47520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Building block of both crypto and NFTs  (Ante, 2021)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Not owned by any company, government or organization (Sarmah et al., 2018) 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‧"/>
            </a:pPr>
            <a:r>
              <a:rPr lang="en" sz="1800"/>
              <a:t>Distributed over internet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Blockchain simplified: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‧"/>
            </a:pPr>
            <a:r>
              <a:rPr lang="en" sz="1800"/>
              <a:t>Encrypted transaction data creates a block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‧"/>
            </a:pPr>
            <a:r>
              <a:rPr lang="en" sz="1800"/>
              <a:t>A link of previous transactions creates the chain (Sarmah et al., 2018)</a:t>
            </a:r>
            <a:endParaRPr sz="1800"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500" y="830463"/>
            <a:ext cx="2597400" cy="34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>
            <p:ph idx="4294967295" type="title"/>
          </p:nvPr>
        </p:nvSpPr>
        <p:spPr>
          <a:xfrm>
            <a:off x="297525" y="251650"/>
            <a:ext cx="5837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Literature Review: Blockchain</a:t>
            </a:r>
            <a:endParaRPr sz="3400"/>
          </a:p>
        </p:txBody>
      </p:sp>
      <p:sp>
        <p:nvSpPr>
          <p:cNvPr id="215" name="Google Shape;215;p6"/>
          <p:cNvSpPr txBox="1"/>
          <p:nvPr/>
        </p:nvSpPr>
        <p:spPr>
          <a:xfrm>
            <a:off x="6660850" y="4743300"/>
            <a:ext cx="185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Figure source: </a:t>
            </a:r>
            <a:r>
              <a:rPr b="0" i="0" lang="en" sz="8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(Sarmah, 2018)</a:t>
            </a:r>
            <a:endParaRPr b="0" i="0" sz="800" u="none" cap="none" strike="noStrike">
              <a:solidFill>
                <a:schemeClr val="accen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idx="1" type="body"/>
          </p:nvPr>
        </p:nvSpPr>
        <p:spPr>
          <a:xfrm>
            <a:off x="105025" y="1353950"/>
            <a:ext cx="4333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700"/>
              <a:t>Overview: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Crypto is “electronic cash”  which uses blockchain technology (Farell, 2015)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NO intrinsic value, simply supply and demand (Limba, 2019)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Bitcoin is pioneer in blockchain technology created in 2009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Mining crypto is people authenticating the transactions within the network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Their efforts are rewarded in new coins (Farell, 2015)</a:t>
            </a:r>
            <a:endParaRPr sz="1700"/>
          </a:p>
        </p:txBody>
      </p:sp>
      <p:sp>
        <p:nvSpPr>
          <p:cNvPr id="221" name="Google Shape;221;p7"/>
          <p:cNvSpPr txBox="1"/>
          <p:nvPr>
            <p:ph idx="2" type="body"/>
          </p:nvPr>
        </p:nvSpPr>
        <p:spPr>
          <a:xfrm>
            <a:off x="4656526" y="1353950"/>
            <a:ext cx="3968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700"/>
              <a:t>Popularity: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Marketcap is $1.9 trillion with 17,957 different coins in circulation (CoinMarketCap.com)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Bitcoin and Ethereum make up 61.4% of market cap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Marketcap has grown over 1050% in the past 4 years (Abraham, 2018)</a:t>
            </a:r>
            <a:endParaRPr sz="1700"/>
          </a:p>
        </p:txBody>
      </p:sp>
      <p:sp>
        <p:nvSpPr>
          <p:cNvPr id="222" name="Google Shape;222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3" name="Google Shape;223;p7"/>
          <p:cNvGrpSpPr/>
          <p:nvPr/>
        </p:nvGrpSpPr>
        <p:grpSpPr>
          <a:xfrm>
            <a:off x="7429037" y="153736"/>
            <a:ext cx="1471092" cy="1383244"/>
            <a:chOff x="1019213" y="3964719"/>
            <a:chExt cx="438896" cy="683556"/>
          </a:xfrm>
        </p:grpSpPr>
        <p:sp>
          <p:nvSpPr>
            <p:cNvPr id="224" name="Google Shape;224;p7"/>
            <p:cNvSpPr/>
            <p:nvPr/>
          </p:nvSpPr>
          <p:spPr>
            <a:xfrm>
              <a:off x="1180677" y="3964719"/>
              <a:ext cx="57630" cy="327278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203159" y="4438020"/>
              <a:ext cx="57558" cy="169609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1266437" y="4020885"/>
              <a:ext cx="16281" cy="257547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191235" y="4555583"/>
              <a:ext cx="37316" cy="55944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1315853" y="4184741"/>
              <a:ext cx="57558" cy="153705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346594" y="4172474"/>
              <a:ext cx="36883" cy="5525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1300195" y="4426721"/>
              <a:ext cx="144076" cy="148308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1281448" y="4456718"/>
              <a:ext cx="16281" cy="191557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1416552" y="4536391"/>
              <a:ext cx="37316" cy="55944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1055916" y="4289546"/>
              <a:ext cx="117277" cy="284682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1074447" y="4427185"/>
              <a:ext cx="69877" cy="48862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081701" y="4448211"/>
              <a:ext cx="55397" cy="40515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1019213" y="4439815"/>
              <a:ext cx="81619" cy="71314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1087088" y="4366761"/>
              <a:ext cx="52804" cy="26266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132267" y="4356275"/>
              <a:ext cx="21179" cy="31825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1077823" y="4371919"/>
              <a:ext cx="21179" cy="31825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346594" y="4366905"/>
              <a:ext cx="111515" cy="122336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1375037" y="4397332"/>
              <a:ext cx="33570" cy="26338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375109" y="4411254"/>
              <a:ext cx="71461" cy="48215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1356578" y="4386341"/>
              <a:ext cx="12679" cy="18805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1061303" y="4190012"/>
              <a:ext cx="111515" cy="122336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1089746" y="4220439"/>
              <a:ext cx="33570" cy="26338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089818" y="4234361"/>
              <a:ext cx="71461" cy="48215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1071287" y="4209448"/>
              <a:ext cx="12679" cy="18805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227436" y="4284375"/>
              <a:ext cx="92208" cy="13839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44674" y="4345448"/>
              <a:ext cx="12534" cy="17095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244602" y="4367551"/>
              <a:ext cx="14119" cy="20094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206032" y="4298728"/>
              <a:ext cx="92208" cy="13839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7"/>
          <p:cNvSpPr txBox="1"/>
          <p:nvPr>
            <p:ph type="title"/>
          </p:nvPr>
        </p:nvSpPr>
        <p:spPr>
          <a:xfrm>
            <a:off x="297525" y="251650"/>
            <a:ext cx="6642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Literature Review: Cryptocurrency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"/>
          <p:cNvSpPr txBox="1"/>
          <p:nvPr>
            <p:ph idx="1" type="body"/>
          </p:nvPr>
        </p:nvSpPr>
        <p:spPr>
          <a:xfrm>
            <a:off x="297525" y="1353950"/>
            <a:ext cx="3988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Overview: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Launched in 2006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One of largest social media platforms with 1.3 billion account by 2018  (Abraham, 2018)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Average of 500 million tweets per a day (1 out of 15 people on Earth)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83% of world leaders have Twitter accounts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(Abraham, 2018) &amp; (Vilas, 2020)</a:t>
            </a:r>
            <a:endParaRPr sz="1700"/>
          </a:p>
        </p:txBody>
      </p:sp>
      <p:sp>
        <p:nvSpPr>
          <p:cNvPr id="258" name="Google Shape;258;p8"/>
          <p:cNvSpPr txBox="1"/>
          <p:nvPr>
            <p:ph idx="2" type="body"/>
          </p:nvPr>
        </p:nvSpPr>
        <p:spPr>
          <a:xfrm>
            <a:off x="4412826" y="1353950"/>
            <a:ext cx="3733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How it relates: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Elon Musk has 132 million followers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He changed his account bio to “#bitcoin”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The crypto increased from 32k to 38k in hours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Market cap of coin increased by $111 billion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(Ante, 2022)</a:t>
            </a:r>
            <a:endParaRPr sz="1700"/>
          </a:p>
        </p:txBody>
      </p:sp>
      <p:sp>
        <p:nvSpPr>
          <p:cNvPr id="259" name="Google Shape;259;p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0" name="Google Shape;260;p8"/>
          <p:cNvGrpSpPr/>
          <p:nvPr/>
        </p:nvGrpSpPr>
        <p:grpSpPr>
          <a:xfrm>
            <a:off x="6765563" y="146895"/>
            <a:ext cx="2224274" cy="1912255"/>
            <a:chOff x="5044019" y="586841"/>
            <a:chExt cx="3387563" cy="3969804"/>
          </a:xfrm>
        </p:grpSpPr>
        <p:sp>
          <p:nvSpPr>
            <p:cNvPr id="261" name="Google Shape;261;p8"/>
            <p:cNvSpPr/>
            <p:nvPr/>
          </p:nvSpPr>
          <p:spPr>
            <a:xfrm>
              <a:off x="6777566" y="860252"/>
              <a:ext cx="871397" cy="2381460"/>
            </a:xfrm>
            <a:custGeom>
              <a:rect b="b" l="l" r="r" t="t"/>
              <a:pathLst>
                <a:path extrusionOk="0" h="4105966" w="1502409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6805141" y="1456232"/>
              <a:ext cx="409434" cy="549734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392029" y="1718149"/>
              <a:ext cx="777368" cy="854214"/>
            </a:xfrm>
            <a:custGeom>
              <a:rect b="b" l="l" r="r" t="t"/>
              <a:pathLst>
                <a:path extrusionOk="0" h="1472783" w="134029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461259" y="1853896"/>
              <a:ext cx="88443" cy="131404"/>
            </a:xfrm>
            <a:custGeom>
              <a:rect b="b" l="l" r="r" t="t"/>
              <a:pathLst>
                <a:path extrusionOk="0" h="226558" w="152488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590427" y="1918093"/>
              <a:ext cx="283483" cy="226828"/>
            </a:xfrm>
            <a:custGeom>
              <a:rect b="b" l="l" r="r" t="t"/>
              <a:pathLst>
                <a:path extrusionOk="0" h="391082" w="488764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5590892" y="2053869"/>
              <a:ext cx="498074" cy="350721"/>
            </a:xfrm>
            <a:custGeom>
              <a:rect b="b" l="l" r="r" t="t"/>
              <a:pathLst>
                <a:path extrusionOk="0" h="604692" w="858749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576380" y="1029506"/>
              <a:ext cx="871398" cy="2381460"/>
            </a:xfrm>
            <a:custGeom>
              <a:rect b="b" l="l" r="r" t="t"/>
              <a:pathLst>
                <a:path extrusionOk="0" h="4105966" w="150241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6660478" y="2074328"/>
              <a:ext cx="700097" cy="467628"/>
            </a:xfrm>
            <a:custGeom>
              <a:rect b="b" l="l" r="r" t="t"/>
              <a:pathLst>
                <a:path extrusionOk="0" h="806256" w="1207064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6709265" y="2228238"/>
              <a:ext cx="601879" cy="411271"/>
            </a:xfrm>
            <a:custGeom>
              <a:rect b="b" l="l" r="r" t="t"/>
              <a:pathLst>
                <a:path extrusionOk="0" h="709088" w="1037722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6349174" y="2265437"/>
              <a:ext cx="514367" cy="506753"/>
            </a:xfrm>
            <a:custGeom>
              <a:rect b="b" l="l" r="r" t="t"/>
              <a:pathLst>
                <a:path extrusionOk="0" h="873712" w="886839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969816" y="2357395"/>
              <a:ext cx="461766" cy="1090011"/>
            </a:xfrm>
            <a:custGeom>
              <a:rect b="b" l="l" r="r" t="t"/>
              <a:pathLst>
                <a:path extrusionOk="0" h="1879329" w="796148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7752832" y="2514669"/>
              <a:ext cx="181541" cy="699114"/>
            </a:xfrm>
            <a:custGeom>
              <a:rect b="b" l="l" r="r" t="t"/>
              <a:pathLst>
                <a:path extrusionOk="0" h="1205369" w="313002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5044019" y="586841"/>
              <a:ext cx="1385764" cy="1632975"/>
            </a:xfrm>
            <a:custGeom>
              <a:rect b="b" l="l" r="r" t="t"/>
              <a:pathLst>
                <a:path extrusionOk="0" h="2815474" w="2389249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768382" y="1180626"/>
              <a:ext cx="303500" cy="238472"/>
            </a:xfrm>
            <a:custGeom>
              <a:rect b="b" l="l" r="r" t="t"/>
              <a:pathLst>
                <a:path extrusionOk="0" h="411158" w="523275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320940" y="1049036"/>
              <a:ext cx="751766" cy="497438"/>
            </a:xfrm>
            <a:custGeom>
              <a:rect b="b" l="l" r="r" t="t"/>
              <a:pathLst>
                <a:path extrusionOk="0" h="857651" w="1296149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166217" y="1086234"/>
              <a:ext cx="906775" cy="587331"/>
            </a:xfrm>
            <a:custGeom>
              <a:rect b="b" l="l" r="r" t="t"/>
              <a:pathLst>
                <a:path extrusionOk="0" h="1012639" w="1563405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145665" y="1393197"/>
              <a:ext cx="157335" cy="234134"/>
            </a:xfrm>
            <a:custGeom>
              <a:rect b="b" l="l" r="r" t="t"/>
              <a:pathLst>
                <a:path extrusionOk="0" h="403680" w="271268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022893" y="3034057"/>
              <a:ext cx="1385764" cy="1522588"/>
            </a:xfrm>
            <a:custGeom>
              <a:rect b="b" l="l" r="r" t="t"/>
              <a:pathLst>
                <a:path extrusionOk="0" h="2625152" w="2389248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378337" y="3415345"/>
              <a:ext cx="303499" cy="238472"/>
            </a:xfrm>
            <a:custGeom>
              <a:rect b="b" l="l" r="r" t="t"/>
              <a:pathLst>
                <a:path extrusionOk="0" h="411158" w="523275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378337" y="3541821"/>
              <a:ext cx="547882" cy="379599"/>
            </a:xfrm>
            <a:custGeom>
              <a:rect b="b" l="l" r="r" t="t"/>
              <a:pathLst>
                <a:path extrusionOk="0" h="654481" w="944624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78337" y="3668762"/>
              <a:ext cx="708942" cy="472752"/>
            </a:xfrm>
            <a:custGeom>
              <a:rect b="b" l="l" r="r" t="t"/>
              <a:pathLst>
                <a:path extrusionOk="0" h="815090" w="1222313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7146950" y="3275922"/>
              <a:ext cx="157335" cy="234134"/>
            </a:xfrm>
            <a:custGeom>
              <a:rect b="b" l="l" r="r" t="t"/>
              <a:pathLst>
                <a:path extrusionOk="0" h="403680" w="271268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350103" y="2903448"/>
              <a:ext cx="389150" cy="530665"/>
            </a:xfrm>
            <a:custGeom>
              <a:rect b="b" l="l" r="r" t="t"/>
              <a:pathLst>
                <a:path extrusionOk="0" h="914939" w="670948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2941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712214" y="1549229"/>
              <a:ext cx="409434" cy="549734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8"/>
          <p:cNvSpPr txBox="1"/>
          <p:nvPr>
            <p:ph type="title"/>
          </p:nvPr>
        </p:nvSpPr>
        <p:spPr>
          <a:xfrm>
            <a:off x="297525" y="2516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Literature Review: Twitter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sa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